
<file path=[Content_Types].xml><?xml version="1.0" encoding="utf-8"?>
<Types xmlns="http://schemas.openxmlformats.org/package/2006/content-types">
  <Default Extension="jpeg" ContentType="image/jpeg"/>
  <Default Extension="JPG" ContentType="image/.jp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media/image11.svg" ContentType="image/svg+xml"/>
  <Override PartName="/ppt/media/image13.svg" ContentType="image/svg+xml"/>
  <Override PartName="/ppt/media/image17.svg" ContentType="image/svg+xml"/>
  <Override PartName="/ppt/media/image19.svg" ContentType="image/svg+xml"/>
  <Override PartName="/ppt/media/image22.svg" ContentType="image/svg+xml"/>
  <Override PartName="/ppt/media/image24.svg" ContentType="image/svg+xml"/>
  <Override PartName="/ppt/media/image26.svg" ContentType="image/svg+xml"/>
  <Override PartName="/ppt/media/image28.svg" ContentType="image/svg+xml"/>
  <Override PartName="/ppt/media/image30.svg" ContentType="image/svg+xml"/>
  <Override PartName="/ppt/media/image53.svg" ContentType="image/svg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258" r:id="rId5"/>
    <p:sldId id="318" r:id="rId6"/>
    <p:sldId id="320" r:id="rId7"/>
    <p:sldId id="331" r:id="rId8"/>
    <p:sldId id="332" r:id="rId9"/>
    <p:sldId id="333" r:id="rId10"/>
    <p:sldId id="264" r:id="rId11"/>
    <p:sldId id="324" r:id="rId12"/>
    <p:sldId id="326" r:id="rId13"/>
    <p:sldId id="261" r:id="rId14"/>
    <p:sldId id="294" r:id="rId15"/>
    <p:sldId id="295" r:id="rId16"/>
    <p:sldId id="296" r:id="rId17"/>
    <p:sldId id="325" r:id="rId18"/>
    <p:sldId id="303" r:id="rId19"/>
    <p:sldId id="305" r:id="rId20"/>
    <p:sldId id="306" r:id="rId21"/>
    <p:sldId id="327" r:id="rId22"/>
    <p:sldId id="300" r:id="rId23"/>
    <p:sldId id="301" r:id="rId24"/>
    <p:sldId id="302" r:id="rId25"/>
    <p:sldId id="328" r:id="rId26"/>
    <p:sldId id="309" r:id="rId27"/>
    <p:sldId id="310" r:id="rId28"/>
    <p:sldId id="329" r:id="rId29"/>
    <p:sldId id="311" r:id="rId30"/>
    <p:sldId id="312" r:id="rId31"/>
    <p:sldId id="313" r:id="rId32"/>
    <p:sldId id="322" r:id="rId33"/>
    <p:sldId id="330" r:id="rId34"/>
    <p:sldId id="321" r:id="rId35"/>
    <p:sldId id="323" r:id="rId36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29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390468733" name="李昕昊" initials="李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3494BA"/>
    <a:srgbClr val="A6A6A6"/>
    <a:srgbClr val="F2F2F2"/>
    <a:srgbClr val="949494"/>
    <a:srgbClr val="C2C2C2"/>
    <a:srgbClr val="9CC5FD"/>
    <a:srgbClr val="3A6695"/>
    <a:srgbClr val="134263"/>
    <a:srgbClr val="1E2B5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2762" autoAdjust="0"/>
    <p:restoredTop sz="93963" autoAdjust="0"/>
  </p:normalViewPr>
  <p:slideViewPr>
    <p:cSldViewPr snapToGrid="0" showGuides="1">
      <p:cViewPr varScale="1">
        <p:scale>
          <a:sx n="84" d="100"/>
          <a:sy n="84" d="100"/>
        </p:scale>
        <p:origin x="758" y="120"/>
      </p:cViewPr>
      <p:guideLst>
        <p:guide orient="horz" pos="229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50" d="100"/>
        <a:sy n="5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0" Type="http://schemas.openxmlformats.org/officeDocument/2006/relationships/commentAuthors" Target="commentAuthors.xml"/><Relationship Id="rId4" Type="http://schemas.openxmlformats.org/officeDocument/2006/relationships/notesMaster" Target="notesMasters/notesMaster1.xml"/><Relationship Id="rId39" Type="http://schemas.openxmlformats.org/officeDocument/2006/relationships/tableStyles" Target="tableStyles.xml"/><Relationship Id="rId38" Type="http://schemas.openxmlformats.org/officeDocument/2006/relationships/viewProps" Target="viewProps.xml"/><Relationship Id="rId37" Type="http://schemas.openxmlformats.org/officeDocument/2006/relationships/presProps" Target="presProps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CE4261-0CDD-45A3-84C2-311859DE5B03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6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endParaRPr lang="zh-CN" altLang="en-US" dirty="0"/>
          </a:p>
          <a:p>
            <a:r>
              <a:rPr lang="en-US" altLang="zh-CN" dirty="0"/>
              <a:t>https://liangliangtuwen.tmall.com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亮亮图文旗舰店</a:t>
            </a:r>
            <a:endParaRPr lang="zh-CN" altLang="en-US" dirty="0"/>
          </a:p>
          <a:p>
            <a:r>
              <a:rPr lang="en-US" altLang="zh-CN" dirty="0"/>
              <a:t>https://liangliangtuwen.tmall.com</a:t>
            </a:r>
            <a:endParaRPr lang="en-US" altLang="zh-CN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EF711DA-82CB-44C8-99EC-9CE596A896F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 hasCustomPrompt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 hasCustomPrompt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 hasCustomPrompt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 hasCustomPrompt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 hasCustomPrompt="1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 hasCustomPrompt="1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 hasCustomPrompt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2" Type="http://schemas.openxmlformats.org/officeDocument/2006/relationships/theme" Target="../theme/theme1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4536CA-A6C4-4358-AF93-5CCBD70D248C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8537B7A-7510-410A-AA53-45D600DA0276}" type="slidenum">
              <a:rPr lang="zh-CN" altLang="en-US" smtClean="0"/>
            </a:fld>
            <a:endParaRPr lang="zh-CN" altLang="en-US"/>
          </a:p>
        </p:txBody>
      </p:sp>
      <p:sp>
        <p:nvSpPr>
          <p:cNvPr id="7" name="矩形 6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9" Type="http://schemas.microsoft.com/office/2007/relationships/media" Target="../media/media1.mp3"/><Relationship Id="rId8" Type="http://schemas.openxmlformats.org/officeDocument/2006/relationships/audio" Target="../media/media1.mp3"/><Relationship Id="rId7" Type="http://schemas.openxmlformats.org/officeDocument/2006/relationships/tags" Target="../tags/tag6.xml"/><Relationship Id="rId6" Type="http://schemas.openxmlformats.org/officeDocument/2006/relationships/tags" Target="../tags/tag5.xml"/><Relationship Id="rId5" Type="http://schemas.openxmlformats.org/officeDocument/2006/relationships/tags" Target="../tags/tag4.xml"/><Relationship Id="rId4" Type="http://schemas.openxmlformats.org/officeDocument/2006/relationships/tags" Target="../tags/tag3.xml"/><Relationship Id="rId3" Type="http://schemas.openxmlformats.org/officeDocument/2006/relationships/tags" Target="../tags/tag2.xml"/><Relationship Id="rId2" Type="http://schemas.openxmlformats.org/officeDocument/2006/relationships/image" Target="../media/image1.png"/><Relationship Id="rId13" Type="http://schemas.openxmlformats.org/officeDocument/2006/relationships/notesSlide" Target="../notesSlides/notesSlide1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3.png"/><Relationship Id="rId10" Type="http://schemas.openxmlformats.org/officeDocument/2006/relationships/image" Target="../media/image2.png"/><Relationship Id="rId1" Type="http://schemas.openxmlformats.org/officeDocument/2006/relationships/tags" Target="../tags/tag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1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0.xml"/><Relationship Id="rId5" Type="http://schemas.openxmlformats.org/officeDocument/2006/relationships/slideLayout" Target="../slideLayouts/slideLayout7.xml"/><Relationship Id="rId4" Type="http://schemas.openxmlformats.org/officeDocument/2006/relationships/image" Target="../media/image7.png"/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image" Target="../media/image31.png"/></Relationships>
</file>

<file path=ppt/slides/_rels/slide1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34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4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6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36.png"/><Relationship Id="rId1" Type="http://schemas.openxmlformats.org/officeDocument/2006/relationships/image" Target="../media/image35.png"/></Relationships>
</file>

<file path=ppt/slides/_rels/slide18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7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3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8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9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7.png"/><Relationship Id="rId4" Type="http://schemas.openxmlformats.org/officeDocument/2006/relationships/image" Target="../media/image41.png"/><Relationship Id="rId3" Type="http://schemas.openxmlformats.org/officeDocument/2006/relationships/image" Target="../media/image40.png"/><Relationship Id="rId2" Type="http://schemas.openxmlformats.org/officeDocument/2006/relationships/image" Target="../media/image39.png"/><Relationship Id="rId1" Type="http://schemas.openxmlformats.org/officeDocument/2006/relationships/image" Target="../media/image38.png"/></Relationships>
</file>

<file path=ppt/slides/_rels/slide21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20.xml"/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7.png"/><Relationship Id="rId2" Type="http://schemas.openxmlformats.org/officeDocument/2006/relationships/image" Target="../media/image43.png"/><Relationship Id="rId1" Type="http://schemas.openxmlformats.org/officeDocument/2006/relationships/image" Target="../media/image42.png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1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4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2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3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45.png"/></Relationships>
</file>

<file path=ppt/slides/_rels/slide25.xml.rels><?xml version="1.0" encoding="UTF-8" standalone="yes"?>
<Relationships xmlns="http://schemas.openxmlformats.org/package/2006/relationships"><Relationship Id="rId9" Type="http://schemas.openxmlformats.org/officeDocument/2006/relationships/tags" Target="../tags/tag14.xml"/><Relationship Id="rId8" Type="http://schemas.openxmlformats.org/officeDocument/2006/relationships/tags" Target="../tags/tag13.xml"/><Relationship Id="rId7" Type="http://schemas.openxmlformats.org/officeDocument/2006/relationships/tags" Target="../tags/tag12.xml"/><Relationship Id="rId6" Type="http://schemas.openxmlformats.org/officeDocument/2006/relationships/tags" Target="../tags/tag11.xml"/><Relationship Id="rId5" Type="http://schemas.openxmlformats.org/officeDocument/2006/relationships/tags" Target="../tags/tag10.xml"/><Relationship Id="rId4" Type="http://schemas.openxmlformats.org/officeDocument/2006/relationships/tags" Target="../tags/tag9.xml"/><Relationship Id="rId3" Type="http://schemas.openxmlformats.org/officeDocument/2006/relationships/tags" Target="../tags/tag8.xml"/><Relationship Id="rId2" Type="http://schemas.openxmlformats.org/officeDocument/2006/relationships/tags" Target="../tags/tag7.xml"/><Relationship Id="rId17" Type="http://schemas.openxmlformats.org/officeDocument/2006/relationships/notesSlide" Target="../notesSlides/notesSlide24.xml"/><Relationship Id="rId16" Type="http://schemas.openxmlformats.org/officeDocument/2006/relationships/slideLayout" Target="../slideLayouts/slideLayout7.xml"/><Relationship Id="rId15" Type="http://schemas.openxmlformats.org/officeDocument/2006/relationships/image" Target="../media/image7.png"/><Relationship Id="rId14" Type="http://schemas.openxmlformats.org/officeDocument/2006/relationships/tags" Target="../tags/tag19.xml"/><Relationship Id="rId13" Type="http://schemas.openxmlformats.org/officeDocument/2006/relationships/tags" Target="../tags/tag18.xml"/><Relationship Id="rId12" Type="http://schemas.openxmlformats.org/officeDocument/2006/relationships/tags" Target="../tags/tag17.xml"/><Relationship Id="rId11" Type="http://schemas.openxmlformats.org/officeDocument/2006/relationships/tags" Target="../tags/tag16.xml"/><Relationship Id="rId10" Type="http://schemas.openxmlformats.org/officeDocument/2006/relationships/tags" Target="../tags/tag15.xml"/><Relationship Id="rId1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6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4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7.png"/></Relationships>
</file>

<file path=ppt/slides/_rels/slide29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8.xml"/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7.png"/><Relationship Id="rId1" Type="http://schemas.openxmlformats.org/officeDocument/2006/relationships/image" Target="../media/image4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9" Type="http://schemas.openxmlformats.org/officeDocument/2006/relationships/image" Target="../media/image54.png"/><Relationship Id="rId8" Type="http://schemas.openxmlformats.org/officeDocument/2006/relationships/image" Target="../media/image53.svg"/><Relationship Id="rId7" Type="http://schemas.openxmlformats.org/officeDocument/2006/relationships/image" Target="../media/image52.png"/><Relationship Id="rId6" Type="http://schemas.openxmlformats.org/officeDocument/2006/relationships/image" Target="../media/image19.svg"/><Relationship Id="rId5" Type="http://schemas.openxmlformats.org/officeDocument/2006/relationships/image" Target="../media/image51.png"/><Relationship Id="rId4" Type="http://schemas.openxmlformats.org/officeDocument/2006/relationships/image" Target="../media/image11.svg"/><Relationship Id="rId3" Type="http://schemas.openxmlformats.org/officeDocument/2006/relationships/image" Target="../media/image50.png"/><Relationship Id="rId2" Type="http://schemas.openxmlformats.org/officeDocument/2006/relationships/image" Target="../media/image17.svg"/><Relationship Id="rId13" Type="http://schemas.openxmlformats.org/officeDocument/2006/relationships/notesSlide" Target="../notesSlides/notesSlide30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7.png"/><Relationship Id="rId10" Type="http://schemas.openxmlformats.org/officeDocument/2006/relationships/image" Target="../media/image13.svg"/><Relationship Id="rId1" Type="http://schemas.openxmlformats.org/officeDocument/2006/relationships/image" Target="../media/image49.png"/></Relationships>
</file>

<file path=ppt/slides/_rels/slide32.xml.rels><?xml version="1.0" encoding="UTF-8" standalone="yes"?>
<Relationships xmlns="http://schemas.openxmlformats.org/package/2006/relationships"><Relationship Id="rId9" Type="http://schemas.openxmlformats.org/officeDocument/2006/relationships/tags" Target="../tags/tag28.xml"/><Relationship Id="rId8" Type="http://schemas.openxmlformats.org/officeDocument/2006/relationships/tags" Target="../tags/tag27.xml"/><Relationship Id="rId7" Type="http://schemas.openxmlformats.org/officeDocument/2006/relationships/tags" Target="../tags/tag26.xml"/><Relationship Id="rId6" Type="http://schemas.openxmlformats.org/officeDocument/2006/relationships/tags" Target="../tags/tag25.xml"/><Relationship Id="rId5" Type="http://schemas.openxmlformats.org/officeDocument/2006/relationships/tags" Target="../tags/tag24.xml"/><Relationship Id="rId4" Type="http://schemas.openxmlformats.org/officeDocument/2006/relationships/tags" Target="../tags/tag23.xml"/><Relationship Id="rId3" Type="http://schemas.openxmlformats.org/officeDocument/2006/relationships/tags" Target="../tags/tag22.xml"/><Relationship Id="rId24" Type="http://schemas.openxmlformats.org/officeDocument/2006/relationships/notesSlide" Target="../notesSlides/notesSlide31.xml"/><Relationship Id="rId23" Type="http://schemas.openxmlformats.org/officeDocument/2006/relationships/slideLayout" Target="../slideLayouts/slideLayout7.xml"/><Relationship Id="rId22" Type="http://schemas.openxmlformats.org/officeDocument/2006/relationships/tags" Target="../tags/tag40.xml"/><Relationship Id="rId21" Type="http://schemas.openxmlformats.org/officeDocument/2006/relationships/tags" Target="../tags/tag39.xml"/><Relationship Id="rId20" Type="http://schemas.openxmlformats.org/officeDocument/2006/relationships/image" Target="../media/image7.png"/><Relationship Id="rId2" Type="http://schemas.openxmlformats.org/officeDocument/2006/relationships/tags" Target="../tags/tag21.xml"/><Relationship Id="rId19" Type="http://schemas.openxmlformats.org/officeDocument/2006/relationships/tags" Target="../tags/tag38.xml"/><Relationship Id="rId18" Type="http://schemas.openxmlformats.org/officeDocument/2006/relationships/tags" Target="../tags/tag37.xml"/><Relationship Id="rId17" Type="http://schemas.openxmlformats.org/officeDocument/2006/relationships/tags" Target="../tags/tag36.xml"/><Relationship Id="rId16" Type="http://schemas.openxmlformats.org/officeDocument/2006/relationships/tags" Target="../tags/tag35.xml"/><Relationship Id="rId15" Type="http://schemas.openxmlformats.org/officeDocument/2006/relationships/tags" Target="../tags/tag34.xml"/><Relationship Id="rId14" Type="http://schemas.openxmlformats.org/officeDocument/2006/relationships/tags" Target="../tags/tag33.xml"/><Relationship Id="rId13" Type="http://schemas.openxmlformats.org/officeDocument/2006/relationships/tags" Target="../tags/tag32.xml"/><Relationship Id="rId12" Type="http://schemas.openxmlformats.org/officeDocument/2006/relationships/tags" Target="../tags/tag31.xml"/><Relationship Id="rId11" Type="http://schemas.openxmlformats.org/officeDocument/2006/relationships/tags" Target="../tags/tag30.xml"/><Relationship Id="rId10" Type="http://schemas.openxmlformats.org/officeDocument/2006/relationships/tags" Target="../tags/tag29.xml"/><Relationship Id="rId1" Type="http://schemas.openxmlformats.org/officeDocument/2006/relationships/tags" Target="../tags/tag20.xml"/></Relationships>
</file>

<file path=ppt/slides/_rels/slide33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32.xml"/><Relationship Id="rId6" Type="http://schemas.openxmlformats.org/officeDocument/2006/relationships/slideLayout" Target="../slideLayouts/slideLayout7.xml"/><Relationship Id="rId5" Type="http://schemas.openxmlformats.org/officeDocument/2006/relationships/image" Target="../media/image55.png"/><Relationship Id="rId4" Type="http://schemas.openxmlformats.org/officeDocument/2006/relationships/image" Target="../media/image3.png"/><Relationship Id="rId3" Type="http://schemas.openxmlformats.org/officeDocument/2006/relationships/tags" Target="../tags/tag42.xml"/><Relationship Id="rId2" Type="http://schemas.openxmlformats.org/officeDocument/2006/relationships/image" Target="../media/image1.png"/><Relationship Id="rId1" Type="http://schemas.openxmlformats.org/officeDocument/2006/relationships/tags" Target="../tags/tag4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6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5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13.svg"/><Relationship Id="rId6" Type="http://schemas.openxmlformats.org/officeDocument/2006/relationships/image" Target="../media/image12.png"/><Relationship Id="rId5" Type="http://schemas.openxmlformats.org/officeDocument/2006/relationships/image" Target="../media/image11.svg"/><Relationship Id="rId4" Type="http://schemas.openxmlformats.org/officeDocument/2006/relationships/image" Target="../media/image10.png"/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6.xml"/><Relationship Id="rId8" Type="http://schemas.openxmlformats.org/officeDocument/2006/relationships/slideLayout" Target="../slideLayouts/slideLayout7.xml"/><Relationship Id="rId7" Type="http://schemas.openxmlformats.org/officeDocument/2006/relationships/image" Target="../media/image7.png"/><Relationship Id="rId6" Type="http://schemas.openxmlformats.org/officeDocument/2006/relationships/image" Target="../media/image19.svg"/><Relationship Id="rId5" Type="http://schemas.openxmlformats.org/officeDocument/2006/relationships/image" Target="../media/image18.png"/><Relationship Id="rId4" Type="http://schemas.openxmlformats.org/officeDocument/2006/relationships/image" Target="../media/image17.svg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9" Type="http://schemas.openxmlformats.org/officeDocument/2006/relationships/image" Target="../media/image29.png"/><Relationship Id="rId8" Type="http://schemas.openxmlformats.org/officeDocument/2006/relationships/image" Target="../media/image28.svg"/><Relationship Id="rId7" Type="http://schemas.openxmlformats.org/officeDocument/2006/relationships/image" Target="../media/image27.png"/><Relationship Id="rId6" Type="http://schemas.openxmlformats.org/officeDocument/2006/relationships/image" Target="../media/image26.svg"/><Relationship Id="rId5" Type="http://schemas.openxmlformats.org/officeDocument/2006/relationships/image" Target="../media/image25.png"/><Relationship Id="rId4" Type="http://schemas.openxmlformats.org/officeDocument/2006/relationships/image" Target="../media/image24.svg"/><Relationship Id="rId3" Type="http://schemas.openxmlformats.org/officeDocument/2006/relationships/image" Target="../media/image23.png"/><Relationship Id="rId2" Type="http://schemas.openxmlformats.org/officeDocument/2006/relationships/image" Target="../media/image22.svg"/><Relationship Id="rId13" Type="http://schemas.openxmlformats.org/officeDocument/2006/relationships/notesSlide" Target="../notesSlides/notesSlide8.xml"/><Relationship Id="rId12" Type="http://schemas.openxmlformats.org/officeDocument/2006/relationships/slideLayout" Target="../slideLayouts/slideLayout7.xml"/><Relationship Id="rId11" Type="http://schemas.openxmlformats.org/officeDocument/2006/relationships/image" Target="../media/image7.png"/><Relationship Id="rId10" Type="http://schemas.openxmlformats.org/officeDocument/2006/relationships/image" Target="../media/image30.svg"/><Relationship Id="rId1" Type="http://schemas.openxmlformats.org/officeDocument/2006/relationships/image" Target="../media/image2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MH_Other_8"/>
          <p:cNvPicPr/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032194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" name="MH_Other_8"/>
          <p:cNvPicPr/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2204967"/>
            <a:ext cx="12192000" cy="286136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1469984" y="2675933"/>
            <a:ext cx="9552976" cy="15684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RocketOS</a:t>
            </a:r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：在</a:t>
            </a:r>
            <a:r>
              <a:rPr lang="en-US" altLang="zh-CN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RISC-V </a:t>
            </a:r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en-US" altLang="zh-CN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LoongArch </a:t>
            </a:r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上内核设计的探索</a:t>
            </a:r>
            <a:endParaRPr lang="zh-CN" altLang="en-US" sz="4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6"/>
          <p:cNvSpPr txBox="1"/>
          <p:nvPr>
            <p:custDataLst>
              <p:tags r:id="rId4"/>
            </p:custDataLst>
          </p:nvPr>
        </p:nvSpPr>
        <p:spPr>
          <a:xfrm>
            <a:off x="4275438" y="5644929"/>
            <a:ext cx="1705610" cy="397510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>
            <a:defPPr>
              <a:defRPr lang="zh-CN"/>
            </a:defPPr>
            <a:lvl1pPr>
              <a:defRPr sz="2000">
                <a:solidFill>
                  <a:schemeClr val="accent2"/>
                </a:solidFill>
                <a:latin typeface="+mn-ea"/>
                <a:ea typeface="+mn-ea"/>
              </a:defRPr>
            </a:lvl1pPr>
          </a:lstStyle>
          <a:p>
            <a:pPr algn="ctr"/>
            <a:r>
              <a:rPr lang="zh-CN" altLang="en-US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队伍</a:t>
            </a:r>
            <a:r>
              <a:rPr lang="zh-CN" altLang="en-US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：火箭队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7"/>
          <p:cNvSpPr txBox="1"/>
          <p:nvPr>
            <p:custDataLst>
              <p:tags r:id="rId5"/>
            </p:custDataLst>
          </p:nvPr>
        </p:nvSpPr>
        <p:spPr>
          <a:xfrm>
            <a:off x="7057235" y="5644929"/>
            <a:ext cx="2236461" cy="400085"/>
          </a:xfrm>
          <a:prstGeom prst="rect">
            <a:avLst/>
          </a:prstGeom>
          <a:noFill/>
        </p:spPr>
        <p:txBody>
          <a:bodyPr wrap="none" lIns="91416" tIns="45708" rIns="91416" bIns="45708" rtlCol="0">
            <a:spAutoFit/>
          </a:bodyPr>
          <a:lstStyle/>
          <a:p>
            <a:pPr algn="ctr"/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指导老师</a:t>
            </a:r>
            <a:r>
              <a:rPr lang="zh-CN" altLang="en-US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：刘国军</a:t>
            </a:r>
            <a:endParaRPr lang="zh-CN" altLang="en-US" sz="20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Freeform 7"/>
          <p:cNvSpPr>
            <a:spLocks noChangeAspect="1" noEditPoints="1"/>
          </p:cNvSpPr>
          <p:nvPr>
            <p:custDataLst>
              <p:tags r:id="rId6"/>
            </p:custDataLst>
          </p:nvPr>
        </p:nvSpPr>
        <p:spPr bwMode="auto">
          <a:xfrm>
            <a:off x="3462450" y="5611849"/>
            <a:ext cx="462900" cy="466244"/>
          </a:xfrm>
          <a:custGeom>
            <a:avLst/>
            <a:gdLst>
              <a:gd name="T0" fmla="*/ 661 w 904"/>
              <a:gd name="T1" fmla="*/ 461 h 905"/>
              <a:gd name="T2" fmla="*/ 661 w 904"/>
              <a:gd name="T3" fmla="*/ 339 h 905"/>
              <a:gd name="T4" fmla="*/ 605 w 904"/>
              <a:gd name="T5" fmla="*/ 339 h 905"/>
              <a:gd name="T6" fmla="*/ 605 w 904"/>
              <a:gd name="T7" fmla="*/ 461 h 905"/>
              <a:gd name="T8" fmla="*/ 456 w 904"/>
              <a:gd name="T9" fmla="*/ 610 h 905"/>
              <a:gd name="T10" fmla="*/ 453 w 904"/>
              <a:gd name="T11" fmla="*/ 610 h 905"/>
              <a:gd name="T12" fmla="*/ 452 w 904"/>
              <a:gd name="T13" fmla="*/ 610 h 905"/>
              <a:gd name="T14" fmla="*/ 451 w 904"/>
              <a:gd name="T15" fmla="*/ 610 h 905"/>
              <a:gd name="T16" fmla="*/ 448 w 904"/>
              <a:gd name="T17" fmla="*/ 610 h 905"/>
              <a:gd name="T18" fmla="*/ 299 w 904"/>
              <a:gd name="T19" fmla="*/ 461 h 905"/>
              <a:gd name="T20" fmla="*/ 299 w 904"/>
              <a:gd name="T21" fmla="*/ 339 h 905"/>
              <a:gd name="T22" fmla="*/ 244 w 904"/>
              <a:gd name="T23" fmla="*/ 339 h 905"/>
              <a:gd name="T24" fmla="*/ 244 w 904"/>
              <a:gd name="T25" fmla="*/ 461 h 905"/>
              <a:gd name="T26" fmla="*/ 419 w 904"/>
              <a:gd name="T27" fmla="*/ 664 h 905"/>
              <a:gd name="T28" fmla="*/ 419 w 904"/>
              <a:gd name="T29" fmla="*/ 752 h 905"/>
              <a:gd name="T30" fmla="*/ 295 w 904"/>
              <a:gd name="T31" fmla="*/ 787 h 905"/>
              <a:gd name="T32" fmla="*/ 610 w 904"/>
              <a:gd name="T33" fmla="*/ 787 h 905"/>
              <a:gd name="T34" fmla="*/ 484 w 904"/>
              <a:gd name="T35" fmla="*/ 751 h 905"/>
              <a:gd name="T36" fmla="*/ 484 w 904"/>
              <a:gd name="T37" fmla="*/ 664 h 905"/>
              <a:gd name="T38" fmla="*/ 661 w 904"/>
              <a:gd name="T39" fmla="*/ 461 h 905"/>
              <a:gd name="T40" fmla="*/ 450 w 904"/>
              <a:gd name="T41" fmla="*/ 558 h 905"/>
              <a:gd name="T42" fmla="*/ 452 w 904"/>
              <a:gd name="T43" fmla="*/ 558 h 905"/>
              <a:gd name="T44" fmla="*/ 454 w 904"/>
              <a:gd name="T45" fmla="*/ 558 h 905"/>
              <a:gd name="T46" fmla="*/ 554 w 904"/>
              <a:gd name="T47" fmla="*/ 459 h 905"/>
              <a:gd name="T48" fmla="*/ 554 w 904"/>
              <a:gd name="T49" fmla="*/ 218 h 905"/>
              <a:gd name="T50" fmla="*/ 454 w 904"/>
              <a:gd name="T51" fmla="*/ 118 h 905"/>
              <a:gd name="T52" fmla="*/ 452 w 904"/>
              <a:gd name="T53" fmla="*/ 118 h 905"/>
              <a:gd name="T54" fmla="*/ 450 w 904"/>
              <a:gd name="T55" fmla="*/ 118 h 905"/>
              <a:gd name="T56" fmla="*/ 351 w 904"/>
              <a:gd name="T57" fmla="*/ 218 h 905"/>
              <a:gd name="T58" fmla="*/ 351 w 904"/>
              <a:gd name="T59" fmla="*/ 459 h 905"/>
              <a:gd name="T60" fmla="*/ 450 w 904"/>
              <a:gd name="T61" fmla="*/ 558 h 905"/>
              <a:gd name="T62" fmla="*/ 452 w 904"/>
              <a:gd name="T63" fmla="*/ 0 h 905"/>
              <a:gd name="T64" fmla="*/ 904 w 904"/>
              <a:gd name="T65" fmla="*/ 453 h 905"/>
              <a:gd name="T66" fmla="*/ 452 w 904"/>
              <a:gd name="T67" fmla="*/ 905 h 905"/>
              <a:gd name="T68" fmla="*/ 0 w 904"/>
              <a:gd name="T69" fmla="*/ 453 h 905"/>
              <a:gd name="T70" fmla="*/ 452 w 904"/>
              <a:gd name="T71" fmla="*/ 0 h 905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</a:cxnLst>
            <a:rect l="0" t="0" r="r" b="b"/>
            <a:pathLst>
              <a:path w="904" h="905">
                <a:moveTo>
                  <a:pt x="661" y="461"/>
                </a:moveTo>
                <a:lnTo>
                  <a:pt x="661" y="339"/>
                </a:lnTo>
                <a:cubicBezTo>
                  <a:pt x="661" y="304"/>
                  <a:pt x="605" y="304"/>
                  <a:pt x="605" y="339"/>
                </a:cubicBezTo>
                <a:lnTo>
                  <a:pt x="605" y="461"/>
                </a:lnTo>
                <a:cubicBezTo>
                  <a:pt x="605" y="543"/>
                  <a:pt x="538" y="610"/>
                  <a:pt x="456" y="610"/>
                </a:cubicBezTo>
                <a:cubicBezTo>
                  <a:pt x="455" y="610"/>
                  <a:pt x="454" y="610"/>
                  <a:pt x="453" y="610"/>
                </a:cubicBezTo>
                <a:lnTo>
                  <a:pt x="452" y="610"/>
                </a:lnTo>
                <a:lnTo>
                  <a:pt x="451" y="610"/>
                </a:lnTo>
                <a:cubicBezTo>
                  <a:pt x="450" y="610"/>
                  <a:pt x="449" y="610"/>
                  <a:pt x="448" y="610"/>
                </a:cubicBezTo>
                <a:cubicBezTo>
                  <a:pt x="366" y="610"/>
                  <a:pt x="299" y="543"/>
                  <a:pt x="299" y="461"/>
                </a:cubicBezTo>
                <a:lnTo>
                  <a:pt x="299" y="339"/>
                </a:lnTo>
                <a:cubicBezTo>
                  <a:pt x="299" y="304"/>
                  <a:pt x="244" y="304"/>
                  <a:pt x="244" y="339"/>
                </a:cubicBezTo>
                <a:cubicBezTo>
                  <a:pt x="244" y="355"/>
                  <a:pt x="244" y="461"/>
                  <a:pt x="244" y="461"/>
                </a:cubicBezTo>
                <a:cubicBezTo>
                  <a:pt x="244" y="564"/>
                  <a:pt x="320" y="650"/>
                  <a:pt x="419" y="664"/>
                </a:cubicBezTo>
                <a:lnTo>
                  <a:pt x="419" y="752"/>
                </a:lnTo>
                <a:lnTo>
                  <a:pt x="295" y="787"/>
                </a:lnTo>
                <a:lnTo>
                  <a:pt x="610" y="787"/>
                </a:lnTo>
                <a:lnTo>
                  <a:pt x="484" y="751"/>
                </a:lnTo>
                <a:lnTo>
                  <a:pt x="484" y="664"/>
                </a:lnTo>
                <a:cubicBezTo>
                  <a:pt x="584" y="650"/>
                  <a:pt x="661" y="564"/>
                  <a:pt x="661" y="461"/>
                </a:cubicBezTo>
                <a:close/>
                <a:moveTo>
                  <a:pt x="450" y="558"/>
                </a:moveTo>
                <a:cubicBezTo>
                  <a:pt x="451" y="558"/>
                  <a:pt x="451" y="558"/>
                  <a:pt x="452" y="558"/>
                </a:cubicBezTo>
                <a:cubicBezTo>
                  <a:pt x="453" y="558"/>
                  <a:pt x="453" y="558"/>
                  <a:pt x="454" y="558"/>
                </a:cubicBezTo>
                <a:cubicBezTo>
                  <a:pt x="509" y="558"/>
                  <a:pt x="554" y="514"/>
                  <a:pt x="554" y="459"/>
                </a:cubicBezTo>
                <a:lnTo>
                  <a:pt x="554" y="218"/>
                </a:lnTo>
                <a:cubicBezTo>
                  <a:pt x="554" y="163"/>
                  <a:pt x="509" y="118"/>
                  <a:pt x="454" y="118"/>
                </a:cubicBezTo>
                <a:cubicBezTo>
                  <a:pt x="453" y="118"/>
                  <a:pt x="453" y="118"/>
                  <a:pt x="452" y="118"/>
                </a:cubicBezTo>
                <a:cubicBezTo>
                  <a:pt x="452" y="118"/>
                  <a:pt x="451" y="118"/>
                  <a:pt x="450" y="118"/>
                </a:cubicBezTo>
                <a:cubicBezTo>
                  <a:pt x="395" y="118"/>
                  <a:pt x="351" y="163"/>
                  <a:pt x="351" y="218"/>
                </a:cubicBezTo>
                <a:lnTo>
                  <a:pt x="351" y="459"/>
                </a:lnTo>
                <a:cubicBezTo>
                  <a:pt x="351" y="514"/>
                  <a:pt x="395" y="558"/>
                  <a:pt x="450" y="558"/>
                </a:cubicBezTo>
                <a:close/>
                <a:moveTo>
                  <a:pt x="452" y="0"/>
                </a:moveTo>
                <a:cubicBezTo>
                  <a:pt x="702" y="0"/>
                  <a:pt x="904" y="203"/>
                  <a:pt x="904" y="453"/>
                </a:cubicBezTo>
                <a:cubicBezTo>
                  <a:pt x="904" y="702"/>
                  <a:pt x="702" y="905"/>
                  <a:pt x="452" y="905"/>
                </a:cubicBezTo>
                <a:cubicBezTo>
                  <a:pt x="202" y="905"/>
                  <a:pt x="0" y="702"/>
                  <a:pt x="0" y="453"/>
                </a:cubicBezTo>
                <a:cubicBezTo>
                  <a:pt x="0" y="203"/>
                  <a:pt x="202" y="0"/>
                  <a:pt x="452" y="0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8"/>
          <p:cNvSpPr>
            <a:spLocks noChangeAspect="1" noEditPoints="1"/>
          </p:cNvSpPr>
          <p:nvPr>
            <p:custDataLst>
              <p:tags r:id="rId7"/>
            </p:custDataLst>
          </p:nvPr>
        </p:nvSpPr>
        <p:spPr bwMode="auto">
          <a:xfrm>
            <a:off x="6561887" y="5607163"/>
            <a:ext cx="464288" cy="466246"/>
          </a:xfrm>
          <a:custGeom>
            <a:avLst/>
            <a:gdLst>
              <a:gd name="T0" fmla="*/ 422 w 422"/>
              <a:gd name="T1" fmla="*/ 211 h 422"/>
              <a:gd name="T2" fmla="*/ 0 w 422"/>
              <a:gd name="T3" fmla="*/ 211 h 422"/>
              <a:gd name="T4" fmla="*/ 340 w 422"/>
              <a:gd name="T5" fmla="*/ 117 h 422"/>
              <a:gd name="T6" fmla="*/ 345 w 422"/>
              <a:gd name="T7" fmla="*/ 123 h 422"/>
              <a:gd name="T8" fmla="*/ 344 w 422"/>
              <a:gd name="T9" fmla="*/ 226 h 422"/>
              <a:gd name="T10" fmla="*/ 340 w 422"/>
              <a:gd name="T11" fmla="*/ 227 h 422"/>
              <a:gd name="T12" fmla="*/ 217 w 422"/>
              <a:gd name="T13" fmla="*/ 226 h 422"/>
              <a:gd name="T14" fmla="*/ 215 w 422"/>
              <a:gd name="T15" fmla="*/ 222 h 422"/>
              <a:gd name="T16" fmla="*/ 286 w 422"/>
              <a:gd name="T17" fmla="*/ 164 h 422"/>
              <a:gd name="T18" fmla="*/ 215 w 422"/>
              <a:gd name="T19" fmla="*/ 171 h 422"/>
              <a:gd name="T20" fmla="*/ 217 w 422"/>
              <a:gd name="T21" fmla="*/ 119 h 422"/>
              <a:gd name="T22" fmla="*/ 220 w 422"/>
              <a:gd name="T23" fmla="*/ 117 h 422"/>
              <a:gd name="T24" fmla="*/ 220 w 422"/>
              <a:gd name="T25" fmla="*/ 96 h 422"/>
              <a:gd name="T26" fmla="*/ 202 w 422"/>
              <a:gd name="T27" fmla="*/ 104 h 422"/>
              <a:gd name="T28" fmla="*/ 194 w 422"/>
              <a:gd name="T29" fmla="*/ 174 h 422"/>
              <a:gd name="T30" fmla="*/ 186 w 422"/>
              <a:gd name="T31" fmla="*/ 166 h 422"/>
              <a:gd name="T32" fmla="*/ 137 w 422"/>
              <a:gd name="T33" fmla="*/ 151 h 422"/>
              <a:gd name="T34" fmla="*/ 54 w 422"/>
              <a:gd name="T35" fmla="*/ 173 h 422"/>
              <a:gd name="T36" fmla="*/ 77 w 422"/>
              <a:gd name="T37" fmla="*/ 243 h 422"/>
              <a:gd name="T38" fmla="*/ 81 w 422"/>
              <a:gd name="T39" fmla="*/ 192 h 422"/>
              <a:gd name="T40" fmla="*/ 81 w 422"/>
              <a:gd name="T41" fmla="*/ 256 h 422"/>
              <a:gd name="T42" fmla="*/ 106 w 422"/>
              <a:gd name="T43" fmla="*/ 350 h 422"/>
              <a:gd name="T44" fmla="*/ 112 w 422"/>
              <a:gd name="T45" fmla="*/ 272 h 422"/>
              <a:gd name="T46" fmla="*/ 137 w 422"/>
              <a:gd name="T47" fmla="*/ 350 h 422"/>
              <a:gd name="T48" fmla="*/ 137 w 422"/>
              <a:gd name="T49" fmla="*/ 256 h 422"/>
              <a:gd name="T50" fmla="*/ 137 w 422"/>
              <a:gd name="T51" fmla="*/ 192 h 422"/>
              <a:gd name="T52" fmla="*/ 162 w 422"/>
              <a:gd name="T53" fmla="*/ 192 h 422"/>
              <a:gd name="T54" fmla="*/ 186 w 422"/>
              <a:gd name="T55" fmla="*/ 185 h 422"/>
              <a:gd name="T56" fmla="*/ 194 w 422"/>
              <a:gd name="T57" fmla="*/ 222 h 422"/>
              <a:gd name="T58" fmla="*/ 202 w 422"/>
              <a:gd name="T59" fmla="*/ 240 h 422"/>
              <a:gd name="T60" fmla="*/ 220 w 422"/>
              <a:gd name="T61" fmla="*/ 248 h 422"/>
              <a:gd name="T62" fmla="*/ 359 w 422"/>
              <a:gd name="T63" fmla="*/ 240 h 422"/>
              <a:gd name="T64" fmla="*/ 366 w 422"/>
              <a:gd name="T65" fmla="*/ 222 h 422"/>
              <a:gd name="T66" fmla="*/ 359 w 422"/>
              <a:gd name="T67" fmla="*/ 104 h 422"/>
              <a:gd name="T68" fmla="*/ 220 w 422"/>
              <a:gd name="T69" fmla="*/ 96 h 422"/>
              <a:gd name="T70" fmla="*/ 344 w 422"/>
              <a:gd name="T71" fmla="*/ 277 h 422"/>
              <a:gd name="T72" fmla="*/ 346 w 422"/>
              <a:gd name="T73" fmla="*/ 351 h 422"/>
              <a:gd name="T74" fmla="*/ 298 w 422"/>
              <a:gd name="T75" fmla="*/ 277 h 422"/>
              <a:gd name="T76" fmla="*/ 250 w 422"/>
              <a:gd name="T77" fmla="*/ 351 h 422"/>
              <a:gd name="T78" fmla="*/ 244 w 422"/>
              <a:gd name="T79" fmla="*/ 277 h 422"/>
              <a:gd name="T80" fmla="*/ 221 w 422"/>
              <a:gd name="T81" fmla="*/ 254 h 422"/>
              <a:gd name="T82" fmla="*/ 109 w 422"/>
              <a:gd name="T83" fmla="*/ 75 h 422"/>
              <a:gd name="T84" fmla="*/ 109 w 422"/>
              <a:gd name="T85" fmla="*/ 146 h 422"/>
              <a:gd name="T86" fmla="*/ 109 w 422"/>
              <a:gd name="T87" fmla="*/ 75 h 42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422" h="422">
                <a:moveTo>
                  <a:pt x="211" y="0"/>
                </a:moveTo>
                <a:cubicBezTo>
                  <a:pt x="327" y="0"/>
                  <a:pt x="422" y="94"/>
                  <a:pt x="422" y="211"/>
                </a:cubicBezTo>
                <a:cubicBezTo>
                  <a:pt x="422" y="327"/>
                  <a:pt x="327" y="422"/>
                  <a:pt x="211" y="422"/>
                </a:cubicBezTo>
                <a:cubicBezTo>
                  <a:pt x="94" y="422"/>
                  <a:pt x="0" y="327"/>
                  <a:pt x="0" y="211"/>
                </a:cubicBezTo>
                <a:cubicBezTo>
                  <a:pt x="0" y="94"/>
                  <a:pt x="94" y="0"/>
                  <a:pt x="211" y="0"/>
                </a:cubicBezTo>
                <a:close/>
                <a:moveTo>
                  <a:pt x="340" y="117"/>
                </a:moveTo>
                <a:cubicBezTo>
                  <a:pt x="341" y="117"/>
                  <a:pt x="343" y="118"/>
                  <a:pt x="344" y="119"/>
                </a:cubicBezTo>
                <a:cubicBezTo>
                  <a:pt x="345" y="120"/>
                  <a:pt x="345" y="121"/>
                  <a:pt x="345" y="123"/>
                </a:cubicBezTo>
                <a:lnTo>
                  <a:pt x="345" y="222"/>
                </a:lnTo>
                <a:cubicBezTo>
                  <a:pt x="345" y="223"/>
                  <a:pt x="345" y="225"/>
                  <a:pt x="344" y="226"/>
                </a:cubicBezTo>
                <a:lnTo>
                  <a:pt x="344" y="226"/>
                </a:lnTo>
                <a:cubicBezTo>
                  <a:pt x="343" y="227"/>
                  <a:pt x="341" y="227"/>
                  <a:pt x="340" y="227"/>
                </a:cubicBezTo>
                <a:lnTo>
                  <a:pt x="220" y="227"/>
                </a:lnTo>
                <a:cubicBezTo>
                  <a:pt x="219" y="227"/>
                  <a:pt x="218" y="227"/>
                  <a:pt x="217" y="226"/>
                </a:cubicBezTo>
                <a:lnTo>
                  <a:pt x="217" y="226"/>
                </a:lnTo>
                <a:cubicBezTo>
                  <a:pt x="216" y="225"/>
                  <a:pt x="215" y="223"/>
                  <a:pt x="215" y="222"/>
                </a:cubicBezTo>
                <a:lnTo>
                  <a:pt x="215" y="179"/>
                </a:lnTo>
                <a:lnTo>
                  <a:pt x="286" y="164"/>
                </a:lnTo>
                <a:lnTo>
                  <a:pt x="286" y="162"/>
                </a:lnTo>
                <a:lnTo>
                  <a:pt x="215" y="171"/>
                </a:lnTo>
                <a:lnTo>
                  <a:pt x="215" y="123"/>
                </a:lnTo>
                <a:cubicBezTo>
                  <a:pt x="215" y="121"/>
                  <a:pt x="216" y="120"/>
                  <a:pt x="217" y="119"/>
                </a:cubicBezTo>
                <a:lnTo>
                  <a:pt x="217" y="119"/>
                </a:lnTo>
                <a:cubicBezTo>
                  <a:pt x="218" y="118"/>
                  <a:pt x="219" y="117"/>
                  <a:pt x="220" y="117"/>
                </a:cubicBezTo>
                <a:lnTo>
                  <a:pt x="340" y="117"/>
                </a:lnTo>
                <a:close/>
                <a:moveTo>
                  <a:pt x="220" y="96"/>
                </a:moveTo>
                <a:cubicBezTo>
                  <a:pt x="213" y="96"/>
                  <a:pt x="206" y="99"/>
                  <a:pt x="202" y="104"/>
                </a:cubicBezTo>
                <a:lnTo>
                  <a:pt x="202" y="104"/>
                </a:lnTo>
                <a:cubicBezTo>
                  <a:pt x="197" y="109"/>
                  <a:pt x="194" y="115"/>
                  <a:pt x="194" y="123"/>
                </a:cubicBezTo>
                <a:lnTo>
                  <a:pt x="194" y="174"/>
                </a:lnTo>
                <a:lnTo>
                  <a:pt x="186" y="175"/>
                </a:lnTo>
                <a:lnTo>
                  <a:pt x="186" y="166"/>
                </a:lnTo>
                <a:lnTo>
                  <a:pt x="162" y="166"/>
                </a:lnTo>
                <a:lnTo>
                  <a:pt x="137" y="151"/>
                </a:lnTo>
                <a:lnTo>
                  <a:pt x="77" y="151"/>
                </a:lnTo>
                <a:cubicBezTo>
                  <a:pt x="64" y="151"/>
                  <a:pt x="54" y="161"/>
                  <a:pt x="54" y="173"/>
                </a:cubicBezTo>
                <a:lnTo>
                  <a:pt x="54" y="243"/>
                </a:lnTo>
                <a:lnTo>
                  <a:pt x="77" y="243"/>
                </a:lnTo>
                <a:lnTo>
                  <a:pt x="77" y="192"/>
                </a:lnTo>
                <a:lnTo>
                  <a:pt x="81" y="192"/>
                </a:lnTo>
                <a:lnTo>
                  <a:pt x="81" y="243"/>
                </a:lnTo>
                <a:lnTo>
                  <a:pt x="81" y="256"/>
                </a:lnTo>
                <a:lnTo>
                  <a:pt x="81" y="350"/>
                </a:lnTo>
                <a:lnTo>
                  <a:pt x="106" y="350"/>
                </a:lnTo>
                <a:lnTo>
                  <a:pt x="106" y="272"/>
                </a:lnTo>
                <a:lnTo>
                  <a:pt x="112" y="272"/>
                </a:lnTo>
                <a:lnTo>
                  <a:pt x="112" y="350"/>
                </a:lnTo>
                <a:lnTo>
                  <a:pt x="137" y="350"/>
                </a:lnTo>
                <a:lnTo>
                  <a:pt x="137" y="336"/>
                </a:lnTo>
                <a:lnTo>
                  <a:pt x="137" y="256"/>
                </a:lnTo>
                <a:lnTo>
                  <a:pt x="137" y="243"/>
                </a:lnTo>
                <a:lnTo>
                  <a:pt x="137" y="192"/>
                </a:lnTo>
                <a:lnTo>
                  <a:pt x="137" y="177"/>
                </a:lnTo>
                <a:lnTo>
                  <a:pt x="162" y="192"/>
                </a:lnTo>
                <a:lnTo>
                  <a:pt x="186" y="192"/>
                </a:lnTo>
                <a:lnTo>
                  <a:pt x="186" y="185"/>
                </a:lnTo>
                <a:lnTo>
                  <a:pt x="194" y="184"/>
                </a:lnTo>
                <a:lnTo>
                  <a:pt x="194" y="222"/>
                </a:lnTo>
                <a:cubicBezTo>
                  <a:pt x="194" y="229"/>
                  <a:pt x="197" y="236"/>
                  <a:pt x="202" y="240"/>
                </a:cubicBezTo>
                <a:lnTo>
                  <a:pt x="202" y="240"/>
                </a:lnTo>
                <a:lnTo>
                  <a:pt x="202" y="241"/>
                </a:lnTo>
                <a:cubicBezTo>
                  <a:pt x="207" y="245"/>
                  <a:pt x="213" y="248"/>
                  <a:pt x="220" y="248"/>
                </a:cubicBezTo>
                <a:lnTo>
                  <a:pt x="340" y="248"/>
                </a:lnTo>
                <a:cubicBezTo>
                  <a:pt x="347" y="248"/>
                  <a:pt x="354" y="245"/>
                  <a:pt x="359" y="240"/>
                </a:cubicBezTo>
                <a:lnTo>
                  <a:pt x="359" y="241"/>
                </a:lnTo>
                <a:cubicBezTo>
                  <a:pt x="363" y="236"/>
                  <a:pt x="366" y="229"/>
                  <a:pt x="366" y="222"/>
                </a:cubicBezTo>
                <a:lnTo>
                  <a:pt x="366" y="123"/>
                </a:lnTo>
                <a:cubicBezTo>
                  <a:pt x="366" y="115"/>
                  <a:pt x="363" y="109"/>
                  <a:pt x="359" y="104"/>
                </a:cubicBezTo>
                <a:cubicBezTo>
                  <a:pt x="354" y="99"/>
                  <a:pt x="347" y="96"/>
                  <a:pt x="340" y="96"/>
                </a:cubicBezTo>
                <a:lnTo>
                  <a:pt x="220" y="96"/>
                </a:lnTo>
                <a:close/>
                <a:moveTo>
                  <a:pt x="344" y="254"/>
                </a:moveTo>
                <a:lnTo>
                  <a:pt x="344" y="277"/>
                </a:lnTo>
                <a:lnTo>
                  <a:pt x="325" y="277"/>
                </a:lnTo>
                <a:lnTo>
                  <a:pt x="346" y="351"/>
                </a:lnTo>
                <a:lnTo>
                  <a:pt x="319" y="351"/>
                </a:lnTo>
                <a:lnTo>
                  <a:pt x="298" y="277"/>
                </a:lnTo>
                <a:lnTo>
                  <a:pt x="271" y="277"/>
                </a:lnTo>
                <a:lnTo>
                  <a:pt x="250" y="351"/>
                </a:lnTo>
                <a:lnTo>
                  <a:pt x="223" y="351"/>
                </a:lnTo>
                <a:lnTo>
                  <a:pt x="244" y="277"/>
                </a:lnTo>
                <a:lnTo>
                  <a:pt x="221" y="277"/>
                </a:lnTo>
                <a:lnTo>
                  <a:pt x="221" y="254"/>
                </a:lnTo>
                <a:lnTo>
                  <a:pt x="344" y="254"/>
                </a:lnTo>
                <a:close/>
                <a:moveTo>
                  <a:pt x="109" y="75"/>
                </a:moveTo>
                <a:cubicBezTo>
                  <a:pt x="129" y="75"/>
                  <a:pt x="145" y="91"/>
                  <a:pt x="145" y="111"/>
                </a:cubicBezTo>
                <a:cubicBezTo>
                  <a:pt x="145" y="130"/>
                  <a:pt x="129" y="146"/>
                  <a:pt x="109" y="146"/>
                </a:cubicBezTo>
                <a:cubicBezTo>
                  <a:pt x="90" y="146"/>
                  <a:pt x="74" y="130"/>
                  <a:pt x="74" y="111"/>
                </a:cubicBezTo>
                <a:cubicBezTo>
                  <a:pt x="74" y="91"/>
                  <a:pt x="90" y="75"/>
                  <a:pt x="109" y="75"/>
                </a:cubicBez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16" tIns="45708" rIns="91416" bIns="45708" numCol="1" anchor="t" anchorCtr="0" compatLnSpc="1"/>
          <a:lstStyle/>
          <a:p>
            <a:endParaRPr lang="zh-CN" altLang="en-US" sz="280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Florian Bur - The Way">
            <a:hlinkClick r:id="" action="ppaction://media"/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0" cstate="print"/>
          <a:stretch>
            <a:fillRect/>
          </a:stretch>
        </p:blipFill>
        <p:spPr>
          <a:xfrm>
            <a:off x="-609600" y="6311900"/>
            <a:ext cx="406400" cy="406400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3959" y="591560"/>
            <a:ext cx="4624081" cy="1284467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275455" y="6311900"/>
            <a:ext cx="4064000" cy="39878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0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队伍成员</a:t>
            </a:r>
            <a:r>
              <a:rPr lang="zh-CN" altLang="zh-CN">
                <a:solidFill>
                  <a:schemeClr val="accent6"/>
                </a:solidFill>
              </a:rPr>
              <a:t>：李昕昊，</a:t>
            </a:r>
            <a:r>
              <a:rPr lang="en-US" altLang="zh-CN">
                <a:solidFill>
                  <a:schemeClr val="accent6"/>
                </a:solidFill>
              </a:rPr>
              <a:t> </a:t>
            </a:r>
            <a:r>
              <a:rPr lang="zh-CN" altLang="en-US">
                <a:solidFill>
                  <a:schemeClr val="accent6"/>
                </a:solidFill>
              </a:rPr>
              <a:t>翁浩男，沈翃宇</a:t>
            </a:r>
            <a:endParaRPr lang="zh-CN" altLang="en-US">
              <a:solidFill>
                <a:schemeClr val="accent6"/>
              </a:solidFill>
            </a:endParaRPr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audio>
              <p:cMediaNode vol="100000" numSld="100">
                <p:cTn id="2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" grpId="0" animBg="1"/>
      <p:bldP spid="15" grpId="0"/>
      <p:bldP spid="13" grpId="0"/>
      <p:bldP spid="14" grpId="0"/>
      <p:bldP spid="11" grpId="0" animBg="1"/>
      <p:bldP spid="12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94712" y="3568315"/>
            <a:ext cx="1275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Part.3.1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内存分布</a:t>
            </a:r>
            <a:endParaRPr lang="zh-CN" altLang="en-US" sz="40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5" y="1592254"/>
            <a:ext cx="3943455" cy="92293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组合 8"/>
          <p:cNvGrpSpPr/>
          <p:nvPr/>
        </p:nvGrpSpPr>
        <p:grpSpPr>
          <a:xfrm>
            <a:off x="507420" y="3804442"/>
            <a:ext cx="6077410" cy="1803890"/>
            <a:chOff x="1171221" y="4104447"/>
            <a:chExt cx="5757622" cy="581800"/>
          </a:xfrm>
        </p:grpSpPr>
        <p:sp>
          <p:nvSpPr>
            <p:cNvPr id="33" name="矩形 32"/>
            <p:cNvSpPr/>
            <p:nvPr/>
          </p:nvSpPr>
          <p:spPr>
            <a:xfrm>
              <a:off x="1221650" y="4112150"/>
              <a:ext cx="1243144" cy="574097"/>
            </a:xfrm>
            <a:prstGeom prst="rect">
              <a:avLst/>
            </a:prstGeom>
            <a:solidFill>
              <a:srgbClr val="0070C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2400" b="1" dirty="0">
                <a:solidFill>
                  <a:schemeClr val="bg1"/>
                </a:solidFill>
              </a:endParaRPr>
            </a:p>
          </p:txBody>
        </p:sp>
        <p:sp>
          <p:nvSpPr>
            <p:cNvPr id="36" name="TextBox 6"/>
            <p:cNvSpPr txBox="1"/>
            <p:nvPr/>
          </p:nvSpPr>
          <p:spPr>
            <a:xfrm>
              <a:off x="1171221" y="4386289"/>
              <a:ext cx="1293572" cy="110677"/>
            </a:xfrm>
            <a:prstGeom prst="rect">
              <a:avLst/>
            </a:prstGeom>
            <a:noFill/>
          </p:spPr>
          <p:txBody>
            <a:bodyPr wrap="square" lIns="0" tIns="48000" rIns="0" bIns="48000" rtlCol="0">
              <a:spAutoFit/>
            </a:bodyPr>
            <a:lstStyle/>
            <a:p>
              <a:pPr algn="ctr"/>
              <a:r>
                <a:rPr lang="en-US" altLang="zh-CN" sz="1600" b="1" dirty="0" err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LoongArch</a:t>
              </a:r>
              <a:endParaRPr lang="zh-CN" altLang="en-US" sz="1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" name="矩形 7"/>
            <p:cNvSpPr/>
            <p:nvPr/>
          </p:nvSpPr>
          <p:spPr>
            <a:xfrm>
              <a:off x="2618499" y="4104447"/>
              <a:ext cx="4310344" cy="563684"/>
            </a:xfrm>
            <a:prstGeom prst="rect">
              <a:avLst/>
            </a:prstGeom>
            <a:solidFill>
              <a:srgbClr val="F2F2F2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dirty="0"/>
            </a:p>
          </p:txBody>
        </p:sp>
      </p:grpSp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86692" y="1085503"/>
            <a:ext cx="357229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地址映射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7" name="组合 6"/>
          <p:cNvGrpSpPr/>
          <p:nvPr/>
        </p:nvGrpSpPr>
        <p:grpSpPr>
          <a:xfrm>
            <a:off x="534035" y="1784398"/>
            <a:ext cx="6464061" cy="1692273"/>
            <a:chOff x="411191" y="2025150"/>
            <a:chExt cx="6464061" cy="1692273"/>
          </a:xfrm>
        </p:grpSpPr>
        <p:grpSp>
          <p:nvGrpSpPr>
            <p:cNvPr id="6" name="组合 5"/>
            <p:cNvGrpSpPr/>
            <p:nvPr/>
          </p:nvGrpSpPr>
          <p:grpSpPr>
            <a:xfrm>
              <a:off x="411191" y="2025150"/>
              <a:ext cx="6464061" cy="1692273"/>
              <a:chOff x="411192" y="2025150"/>
              <a:chExt cx="6398324" cy="580169"/>
            </a:xfrm>
          </p:grpSpPr>
          <p:sp>
            <p:nvSpPr>
              <p:cNvPr id="28" name="矩形 27"/>
              <p:cNvSpPr/>
              <p:nvPr/>
            </p:nvSpPr>
            <p:spPr>
              <a:xfrm>
                <a:off x="411192" y="2031222"/>
                <a:ext cx="1394784" cy="574097"/>
              </a:xfrm>
              <a:prstGeom prst="rect">
                <a:avLst/>
              </a:prstGeom>
              <a:solidFill>
                <a:srgbClr val="0070C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 sz="2400" b="1" dirty="0">
                  <a:solidFill>
                    <a:schemeClr val="bg1"/>
                  </a:solidFill>
                </a:endParaRPr>
              </a:p>
            </p:txBody>
          </p:sp>
          <p:sp>
            <p:nvSpPr>
              <p:cNvPr id="29" name="TextBox 6"/>
              <p:cNvSpPr txBox="1"/>
              <p:nvPr/>
            </p:nvSpPr>
            <p:spPr>
              <a:xfrm>
                <a:off x="434166" y="2262160"/>
                <a:ext cx="1344000" cy="343159"/>
              </a:xfrm>
              <a:prstGeom prst="rect">
                <a:avLst/>
              </a:prstGeom>
              <a:noFill/>
            </p:spPr>
            <p:txBody>
              <a:bodyPr wrap="square" lIns="0" tIns="48000" rIns="0" bIns="48000" rtlCol="0">
                <a:spAutoFit/>
              </a:bodyPr>
              <a:lstStyle/>
              <a:p>
                <a:pPr algn="ctr"/>
                <a:r>
                  <a:rPr lang="en-US" altLang="zh-CN" sz="1600" b="1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Risc-v</a:t>
                </a:r>
                <a:endParaRPr lang="zh-CN" altLang="en-US" sz="1600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" name="矩形 4"/>
              <p:cNvSpPr/>
              <p:nvPr/>
            </p:nvSpPr>
            <p:spPr>
              <a:xfrm>
                <a:off x="1800719" y="2025150"/>
                <a:ext cx="5008797" cy="574093"/>
              </a:xfrm>
              <a:prstGeom prst="rect">
                <a:avLst/>
              </a:prstGeom>
              <a:solidFill>
                <a:srgbClr val="F2F2F2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/>
              </a:p>
            </p:txBody>
          </p:sp>
        </p:grpSp>
        <p:sp>
          <p:nvSpPr>
            <p:cNvPr id="30" name="学论网-www.xuelun.me"/>
            <p:cNvSpPr txBox="1"/>
            <p:nvPr/>
          </p:nvSpPr>
          <p:spPr>
            <a:xfrm>
              <a:off x="1944341" y="2117524"/>
              <a:ext cx="4537378" cy="1261884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r>
                <a:rPr lang="en-US" altLang="zh-CN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RISC-V 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采用</a:t>
              </a:r>
              <a:r>
                <a:rPr lang="en-US" altLang="zh-CN" sz="1600" b="1" dirty="0" err="1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Sv39</a:t>
              </a:r>
              <a:r>
                <a:rPr lang="zh-CN" altLang="en-US" sz="1600" b="1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 的页表模式</a:t>
              </a:r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endPara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  <a:p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在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Sv39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模式下，采用</a:t>
              </a:r>
              <a:r>
                <a:rPr lang="zh-CN" altLang="en-US" sz="1600" dirty="0">
                  <a:solidFill>
                    <a:schemeClr val="accent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三级页表结构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，每级页表由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512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个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PTE</a:t>
              </a:r>
              <a:r>
                <a:rPr lang="zh-CN" altLang="en-US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组成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，页表项中包含权限位、用户访问位、访问位和脏位，以及物理页号 </a:t>
              </a:r>
              <a:r>
                <a:rPr lang="en-US" altLang="zh-CN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PPN </a:t>
              </a:r>
              <a:r>
                <a:rPr lang="zh-CN" altLang="en-US" sz="1600" dirty="0">
                  <a:solidFill>
                    <a:schemeClr val="tx1">
                      <a:lumMod val="65000"/>
                      <a:lumOff val="3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等字段。</a:t>
              </a:r>
              <a:endParaRPr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3" name="Rectangle 4"/>
          <p:cNvSpPr>
            <a:spLocks noChangeArrowheads="1"/>
          </p:cNvSpPr>
          <p:nvPr/>
        </p:nvSpPr>
        <p:spPr bwMode="auto">
          <a:xfrm>
            <a:off x="1973656" y="3933498"/>
            <a:ext cx="4828179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LoongArch 支持两种主要内存管理模式</a:t>
            </a: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：TLB直接映射模式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页表映射模式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R="0" lvl="0" indent="0" fontAlgn="base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Direct Map Window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（</a:t>
            </a:r>
            <a:r>
              <a:rPr lang="en-US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DMW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）机制：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可以将部分虚拟地址空间</a:t>
            </a:r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直接映射到物理地址空间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而不经过 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TLB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7245" y="5764388"/>
            <a:ext cx="6244590" cy="81724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46477" y="4261609"/>
            <a:ext cx="4918075" cy="2097405"/>
          </a:xfrm>
          <a:prstGeom prst="rect">
            <a:avLst/>
          </a:prstGeom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20554" y="952993"/>
            <a:ext cx="3169920" cy="3045460"/>
          </a:xfrm>
          <a:prstGeom prst="rect">
            <a:avLst/>
          </a:prstGeom>
        </p:spPr>
      </p:pic>
      <p:sp>
        <p:nvSpPr>
          <p:cNvPr id="24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25" name="图片 2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26" name="TextBox 6"/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rgbClr val="949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9"/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1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9"/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7" name="直接连接符 36"/>
          <p:cNvCxnSpPr/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76034" y="1144901"/>
            <a:ext cx="361096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内存布局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927" y="1783447"/>
            <a:ext cx="2881650" cy="4464528"/>
          </a:xfrm>
          <a:prstGeom prst="rect">
            <a:avLst/>
          </a:prstGeom>
        </p:spPr>
      </p:pic>
      <p:sp>
        <p:nvSpPr>
          <p:cNvPr id="2" name="学论网-www.xuelun.me"/>
          <p:cNvSpPr txBox="1"/>
          <p:nvPr/>
        </p:nvSpPr>
        <p:spPr>
          <a:xfrm>
            <a:off x="6098931" y="2335966"/>
            <a:ext cx="6245469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内核例程与用户例程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均采用 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Sv39 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分页机制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进行地址映射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学论网-www.xuelun.me"/>
          <p:cNvSpPr txBox="1"/>
          <p:nvPr/>
        </p:nvSpPr>
        <p:spPr>
          <a:xfrm>
            <a:off x="5637952" y="1783447"/>
            <a:ext cx="2281194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Risc-V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学论网-www.xuelun.me"/>
          <p:cNvSpPr txBox="1"/>
          <p:nvPr/>
        </p:nvSpPr>
        <p:spPr>
          <a:xfrm>
            <a:off x="6250561" y="2740229"/>
            <a:ext cx="3630039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内核与用户共享同一个页表结构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学论网-www.xuelun.me"/>
          <p:cNvSpPr txBox="1"/>
          <p:nvPr/>
        </p:nvSpPr>
        <p:spPr>
          <a:xfrm>
            <a:off x="6240960" y="3143536"/>
            <a:ext cx="421749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内核空间位于虚拟地址的高地址段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学论网-www.xuelun.me"/>
          <p:cNvSpPr txBox="1"/>
          <p:nvPr/>
        </p:nvSpPr>
        <p:spPr>
          <a:xfrm>
            <a:off x="6240960" y="3550041"/>
            <a:ext cx="4217490" cy="276860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用户空间位于虚拟地址的低地址段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学论网-www.xuelun.me"/>
          <p:cNvSpPr txBox="1"/>
          <p:nvPr/>
        </p:nvSpPr>
        <p:spPr>
          <a:xfrm>
            <a:off x="6098931" y="4756242"/>
            <a:ext cx="5154894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支持内核例程与用户例程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采用不同的映射模式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学论网-www.xuelun.me"/>
          <p:cNvSpPr txBox="1"/>
          <p:nvPr/>
        </p:nvSpPr>
        <p:spPr>
          <a:xfrm>
            <a:off x="5637952" y="4131859"/>
            <a:ext cx="2281194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en-US" altLang="zh-CN" sz="2800" b="1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LoongArch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学论网-www.xuelun.me"/>
          <p:cNvSpPr txBox="1"/>
          <p:nvPr/>
        </p:nvSpPr>
        <p:spPr>
          <a:xfrm>
            <a:off x="6250561" y="5160505"/>
            <a:ext cx="3337169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内核地址空间采用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直接映射</a:t>
            </a:r>
            <a:endParaRPr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学论网-www.xuelun.me"/>
          <p:cNvSpPr txBox="1"/>
          <p:nvPr/>
        </p:nvSpPr>
        <p:spPr>
          <a:xfrm>
            <a:off x="6240960" y="5563812"/>
            <a:ext cx="421749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用户地址空间通过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分页机制映射</a:t>
            </a:r>
            <a:endParaRPr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28" name="TextBox 6"/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rgbClr val="949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TextBox 9"/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1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9"/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2" name="直接连接符 31"/>
          <p:cNvCxnSpPr/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50154" y="1110813"/>
            <a:ext cx="3442865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内存管理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学论网-矩形 1"/>
          <p:cNvSpPr/>
          <p:nvPr/>
        </p:nvSpPr>
        <p:spPr>
          <a:xfrm>
            <a:off x="966242" y="1965597"/>
            <a:ext cx="10222390" cy="790303"/>
          </a:xfrm>
          <a:prstGeom prst="rect">
            <a:avLst/>
          </a:prstGeom>
          <a:solidFill>
            <a:srgbClr val="0070C0"/>
          </a:solidFill>
          <a:ln w="12700" cap="flat" cmpd="sng" algn="ctr">
            <a:solidFill>
              <a:srgbClr val="448AD7"/>
            </a:solidFill>
            <a:prstDash val="solid"/>
          </a:ln>
          <a:effectLst/>
        </p:spPr>
        <p:txBody>
          <a:bodyPr rtlCol="0" anchor="ctr"/>
          <a:lstStyle/>
          <a:p>
            <a:pPr lvl="0" algn="ctr"/>
            <a:r>
              <a:rPr lang="en-US" altLang="zh-CN" sz="2800" b="1" kern="0" dirty="0" err="1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RocketOS</a:t>
            </a:r>
            <a:r>
              <a:rPr lang="en-US" altLang="zh-CN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 </a:t>
            </a:r>
            <a:r>
              <a:rPr lang="zh-CN" altLang="en-US" sz="2800" b="1" kern="0" dirty="0">
                <a:gradFill>
                  <a:gsLst>
                    <a:gs pos="100000">
                      <a:schemeClr val="bg1"/>
                    </a:gs>
                    <a:gs pos="0">
                      <a:schemeClr val="bg1">
                        <a:lumMod val="95000"/>
                      </a:schemeClr>
                    </a:gs>
                  </a:gsLst>
                  <a:path path="circle">
                    <a:fillToRect l="100000" b="100000"/>
                  </a:path>
                </a:gradFill>
                <a:ea typeface="微软雅黑" panose="020B0503020204020204" pitchFamily="34" charset="-122"/>
              </a:rPr>
              <a:t>内存管理实现</a:t>
            </a:r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6" name="学论网-矩形 1"/>
          <p:cNvSpPr/>
          <p:nvPr/>
        </p:nvSpPr>
        <p:spPr>
          <a:xfrm>
            <a:off x="966242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rgbClr val="448AD7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7" name="学论网-矩形 1"/>
          <p:cNvSpPr/>
          <p:nvPr/>
        </p:nvSpPr>
        <p:spPr>
          <a:xfrm>
            <a:off x="4421437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rgbClr val="448AD7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8" name="学论网-矩形 1"/>
          <p:cNvSpPr/>
          <p:nvPr/>
        </p:nvSpPr>
        <p:spPr>
          <a:xfrm>
            <a:off x="7876632" y="2879997"/>
            <a:ext cx="3312000" cy="3457303"/>
          </a:xfrm>
          <a:prstGeom prst="rect">
            <a:avLst/>
          </a:prstGeom>
          <a:noFill/>
          <a:ln w="12700" cap="flat" cmpd="sng" algn="ctr">
            <a:solidFill>
              <a:srgbClr val="448AD7"/>
            </a:solidFill>
            <a:prstDash val="sysDot"/>
          </a:ln>
          <a:effectLst/>
        </p:spPr>
        <p:txBody>
          <a:bodyPr rtlCol="0" anchor="ctr"/>
          <a:lstStyle/>
          <a:p>
            <a:pPr lvl="0" algn="ctr"/>
            <a:endParaRPr lang="zh-CN" altLang="en-US" sz="2800" b="1" kern="0" dirty="0">
              <a:gradFill>
                <a:gsLst>
                  <a:gs pos="100000">
                    <a:schemeClr val="bg1"/>
                  </a:gs>
                  <a:gs pos="0">
                    <a:schemeClr val="bg1">
                      <a:lumMod val="95000"/>
                    </a:schemeClr>
                  </a:gs>
                </a:gsLst>
                <a:path path="circle">
                  <a:fillToRect l="100000" b="100000"/>
                </a:path>
              </a:gradFill>
              <a:ea typeface="微软雅黑" panose="020B0503020204020204" pitchFamily="34" charset="-122"/>
            </a:endParaRPr>
          </a:p>
        </p:txBody>
      </p:sp>
      <p:sp>
        <p:nvSpPr>
          <p:cNvPr id="9" name="学论网-www.xuelun.me"/>
          <p:cNvSpPr txBox="1"/>
          <p:nvPr/>
        </p:nvSpPr>
        <p:spPr>
          <a:xfrm>
            <a:off x="1248392" y="2940276"/>
            <a:ext cx="2781302" cy="4887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01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虚拟内存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学论网-www.xuelun.me"/>
          <p:cNvSpPr txBox="1"/>
          <p:nvPr/>
        </p:nvSpPr>
        <p:spPr>
          <a:xfrm>
            <a:off x="4705349" y="2948294"/>
            <a:ext cx="2781302" cy="4887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02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空间区域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学论网-www.xuelun.me"/>
          <p:cNvSpPr txBox="1"/>
          <p:nvPr/>
        </p:nvSpPr>
        <p:spPr>
          <a:xfrm>
            <a:off x="8141981" y="2946722"/>
            <a:ext cx="2781302" cy="48872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zh-CN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03 </a:t>
            </a:r>
            <a:r>
              <a:rPr lang="zh-CN" altLang="en-US" sz="24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共享内存区域</a:t>
            </a:r>
            <a:endParaRPr lang="en-US" altLang="zh-CN" sz="24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055336" y="3553097"/>
            <a:ext cx="3167413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由</a:t>
            </a:r>
            <a:r>
              <a:rPr lang="en-US" altLang="zh-CN" b="1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MemorySet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结构描述进程虚拟地址空间的核心抽象，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负责表示一个进程拥有的所有内存区域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其中包括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代码段、数据段、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lvl="0" fontAlgn="base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堆、栈、内存映射、共享内存等内容 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en-US" dirty="0"/>
          </a:p>
        </p:txBody>
      </p:sp>
      <p:sp>
        <p:nvSpPr>
          <p:cNvPr id="36" name="文本框 35"/>
          <p:cNvSpPr txBox="1"/>
          <p:nvPr/>
        </p:nvSpPr>
        <p:spPr>
          <a:xfrm>
            <a:off x="4468666" y="3553097"/>
            <a:ext cx="302358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虚拟地址空间的区域管理由 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 err="1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MapArea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结构体承担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4411449" y="4252701"/>
            <a:ext cx="336910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 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RocketOS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支持的区域类型包括：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Linear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：线性映射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Framed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：按页分配物理页帧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Stack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：用户栈空间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Heap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：用户堆空间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Filebe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：用户文件映射区域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7979888" y="3553097"/>
            <a:ext cx="3105487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RocketOS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支持两种类型的共享内存：</a:t>
            </a:r>
            <a:r>
              <a:rPr lang="en-US" altLang="zh-CN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V </a:t>
            </a:r>
            <a:r>
              <a:rPr lang="zh-CN" altLang="en-US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共享内存和匿名共享内存。</a:t>
            </a:r>
            <a:endParaRPr lang="en-US" altLang="zh-CN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System V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共享内存由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shmat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系列系统调用产生，匿名共享内存由</a:t>
            </a:r>
            <a:r>
              <a:rPr lang="en-US" altLang="zh-CN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mmap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系统调用产生。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15" name="图片 14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16" name="TextBox 6"/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rgbClr val="949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1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TextBox 9"/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0" name="直接连接符 19"/>
          <p:cNvCxnSpPr/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531179" y="1546147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313887" y="1119517"/>
            <a:ext cx="2834584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3.1.4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高级功能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学论网-www.xuelun.me"/>
          <p:cNvSpPr txBox="1"/>
          <p:nvPr/>
        </p:nvSpPr>
        <p:spPr>
          <a:xfrm>
            <a:off x="2109806" y="2540883"/>
            <a:ext cx="1753448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写时复制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4897851" y="1770782"/>
            <a:ext cx="587920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用于 fork 时父子进程共享内存页面，直到某方尝试写入，才进行实际复制。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学论网-www.xuelun.me"/>
          <p:cNvSpPr txBox="1"/>
          <p:nvPr/>
        </p:nvSpPr>
        <p:spPr>
          <a:xfrm>
            <a:off x="4909654" y="2512887"/>
            <a:ext cx="56769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节省内存：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只在写入时复制，避免不必要的</a:t>
            </a: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拷贝</a:t>
            </a:r>
            <a:endParaRPr lang="zh-CN" altLang="en-US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5" name="学论网-www.xuelun.me"/>
          <p:cNvSpPr txBox="1"/>
          <p:nvPr/>
        </p:nvSpPr>
        <p:spPr>
          <a:xfrm>
            <a:off x="4909654" y="2910315"/>
            <a:ext cx="56769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zh-CN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提升效率：</a:t>
            </a: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fork 更快，初始无需复制大量内存 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0" name="直接连接符 49"/>
          <p:cNvCxnSpPr/>
          <p:nvPr/>
        </p:nvCxnSpPr>
        <p:spPr>
          <a:xfrm>
            <a:off x="1097532" y="3980814"/>
            <a:ext cx="10243568" cy="2603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2" name="学论网-www.xuelun.me"/>
          <p:cNvSpPr txBox="1"/>
          <p:nvPr/>
        </p:nvSpPr>
        <p:spPr>
          <a:xfrm>
            <a:off x="4909654" y="3307743"/>
            <a:ext cx="6450702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简化实现：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适用于虚拟内存系统，配合页表标记可高效实现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学论网-www.xuelun.me"/>
          <p:cNvSpPr txBox="1"/>
          <p:nvPr/>
        </p:nvSpPr>
        <p:spPr>
          <a:xfrm>
            <a:off x="8654202" y="5018614"/>
            <a:ext cx="1753448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懒分配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5" name="文本框 54"/>
          <p:cNvSpPr txBox="1"/>
          <p:nvPr/>
        </p:nvSpPr>
        <p:spPr>
          <a:xfrm>
            <a:off x="1081581" y="4219370"/>
            <a:ext cx="660481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系统在 malloc 或分配堆栈时并不立即分配物理页，而是在程序首次访问该内存（如触发缺页异常）时再实际分配。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学论网-www.xuelun.me"/>
          <p:cNvSpPr txBox="1"/>
          <p:nvPr/>
        </p:nvSpPr>
        <p:spPr>
          <a:xfrm>
            <a:off x="1097532" y="5063931"/>
            <a:ext cx="56769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节省物理内存：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避免分配后未使用的页浪费内存。</a:t>
            </a:r>
            <a:endParaRPr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学论网-www.xuelun.me"/>
          <p:cNvSpPr txBox="1"/>
          <p:nvPr/>
        </p:nvSpPr>
        <p:spPr>
          <a:xfrm>
            <a:off x="1097532" y="5491708"/>
            <a:ext cx="5676900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启动更快：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程序初始化时跳过大量内存分配。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8" name="学论网-www.xuelun.me"/>
          <p:cNvSpPr txBox="1"/>
          <p:nvPr/>
        </p:nvSpPr>
        <p:spPr>
          <a:xfrm>
            <a:off x="1097532" y="5919486"/>
            <a:ext cx="6450702" cy="27699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marL="285750" lvl="0" indent="-285750" eaLnBrk="0" fontAlgn="base" hangingPunct="0">
              <a:spcBef>
                <a:spcPct val="0"/>
              </a:spcBef>
              <a:spcAft>
                <a:spcPct val="0"/>
              </a:spcAft>
              <a:buFont typeface="Arial" panose="020B0604020202020204" pitchFamily="34" charset="0"/>
              <a:buChar char="•"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简化实现：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适用于虚拟内存系统，配合页表标记可高效实现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3" name="矩形 3"/>
          <p:cNvSpPr/>
          <p:nvPr/>
        </p:nvSpPr>
        <p:spPr>
          <a:xfrm>
            <a:off x="1084950" y="2269242"/>
            <a:ext cx="3458785" cy="869659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64" name="组合 63"/>
          <p:cNvGrpSpPr/>
          <p:nvPr/>
        </p:nvGrpSpPr>
        <p:grpSpPr>
          <a:xfrm>
            <a:off x="779884" y="2384130"/>
            <a:ext cx="672074" cy="672075"/>
            <a:chOff x="2769119" y="1848492"/>
            <a:chExt cx="504056" cy="504056"/>
          </a:xfrm>
        </p:grpSpPr>
        <p:sp>
          <p:nvSpPr>
            <p:cNvPr id="65" name="椭圆 64"/>
            <p:cNvSpPr/>
            <p:nvPr/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66" name="TextBox 66"/>
            <p:cNvSpPr txBox="1"/>
            <p:nvPr/>
          </p:nvSpPr>
          <p:spPr>
            <a:xfrm>
              <a:off x="2845819" y="1957328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67" name="TextBox 82"/>
          <p:cNvSpPr txBox="1"/>
          <p:nvPr/>
        </p:nvSpPr>
        <p:spPr>
          <a:xfrm>
            <a:off x="1731179" y="2494464"/>
            <a:ext cx="2298067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写时复制</a:t>
            </a:r>
            <a:endParaRPr lang="zh-CN" altLang="en-US" sz="2935" dirty="0">
              <a:solidFill>
                <a:schemeClr val="bg1"/>
              </a:solidFill>
            </a:endParaRPr>
          </a:p>
        </p:txBody>
      </p:sp>
      <p:sp>
        <p:nvSpPr>
          <p:cNvPr id="68" name="学论网-www.xuelun.me"/>
          <p:cNvSpPr txBox="1"/>
          <p:nvPr/>
        </p:nvSpPr>
        <p:spPr>
          <a:xfrm rot="10800000">
            <a:off x="8907171" y="5022277"/>
            <a:ext cx="1753448" cy="430887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2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写时复制</a:t>
            </a:r>
            <a:endParaRPr lang="en-US" altLang="zh-CN" sz="28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9" name="矩形 3"/>
          <p:cNvSpPr/>
          <p:nvPr/>
        </p:nvSpPr>
        <p:spPr>
          <a:xfrm rot="10800000">
            <a:off x="7882315" y="4750636"/>
            <a:ext cx="3458785" cy="869659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grpSp>
        <p:nvGrpSpPr>
          <p:cNvPr id="70" name="组合 69"/>
          <p:cNvGrpSpPr/>
          <p:nvPr/>
        </p:nvGrpSpPr>
        <p:grpSpPr>
          <a:xfrm rot="10800000">
            <a:off x="10913588" y="4848763"/>
            <a:ext cx="672074" cy="672075"/>
            <a:chOff x="2769119" y="1848492"/>
            <a:chExt cx="504056" cy="504056"/>
          </a:xfrm>
        </p:grpSpPr>
        <p:sp>
          <p:nvSpPr>
            <p:cNvPr id="71" name="椭圆 70"/>
            <p:cNvSpPr/>
            <p:nvPr/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72" name="TextBox 66"/>
            <p:cNvSpPr txBox="1"/>
            <p:nvPr/>
          </p:nvSpPr>
          <p:spPr>
            <a:xfrm rot="10800000">
              <a:off x="2825661" y="1942688"/>
              <a:ext cx="390973" cy="31566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73" name="TextBox 82"/>
          <p:cNvSpPr txBox="1"/>
          <p:nvPr/>
        </p:nvSpPr>
        <p:spPr>
          <a:xfrm>
            <a:off x="8528544" y="4975858"/>
            <a:ext cx="2298067" cy="45134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懒分配</a:t>
            </a:r>
            <a:endParaRPr lang="zh-CN" altLang="en-US" sz="2935" dirty="0">
              <a:solidFill>
                <a:schemeClr val="bg1"/>
              </a:solidFill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rgbClr val="949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TextBox 9"/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矩形 5"/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1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8" name="直接连接符 7"/>
          <p:cNvCxnSpPr/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42966" y="3519638"/>
            <a:ext cx="1275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Part.3.2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任务管理</a:t>
            </a:r>
            <a:endParaRPr lang="zh-CN" altLang="en-US" sz="40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5" y="1592254"/>
            <a:ext cx="3943455" cy="92293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77691" y="1127395"/>
            <a:ext cx="3597144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同步有栈式模型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" name="直接连接符 4"/>
          <p:cNvCxnSpPr/>
          <p:nvPr/>
        </p:nvCxnSpPr>
        <p:spPr>
          <a:xfrm flipH="1" flipV="1">
            <a:off x="5706699" y="1947119"/>
            <a:ext cx="21940" cy="462578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矩形 3"/>
          <p:cNvSpPr/>
          <p:nvPr/>
        </p:nvSpPr>
        <p:spPr>
          <a:xfrm>
            <a:off x="1223544" y="1692870"/>
            <a:ext cx="2944296" cy="702528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27" name="TextBox 82"/>
          <p:cNvSpPr txBox="1"/>
          <p:nvPr/>
        </p:nvSpPr>
        <p:spPr>
          <a:xfrm>
            <a:off x="1546658" y="1818303"/>
            <a:ext cx="2298067" cy="451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异步无栈式</a:t>
            </a:r>
            <a:endParaRPr lang="zh-CN" altLang="en-US" sz="2935" dirty="0">
              <a:solidFill>
                <a:schemeClr val="bg1"/>
              </a:solidFill>
            </a:endParaRPr>
          </a:p>
        </p:txBody>
      </p:sp>
      <p:sp>
        <p:nvSpPr>
          <p:cNvPr id="29" name="矩形 3"/>
          <p:cNvSpPr/>
          <p:nvPr/>
        </p:nvSpPr>
        <p:spPr>
          <a:xfrm>
            <a:off x="7414858" y="1692870"/>
            <a:ext cx="2944296" cy="702528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3200"/>
          </a:p>
        </p:txBody>
      </p:sp>
      <p:sp>
        <p:nvSpPr>
          <p:cNvPr id="30" name="TextBox 82"/>
          <p:cNvSpPr txBox="1"/>
          <p:nvPr/>
        </p:nvSpPr>
        <p:spPr>
          <a:xfrm>
            <a:off x="7737972" y="1818303"/>
            <a:ext cx="2298067" cy="45166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 algn="ctr">
              <a:defRPr sz="2000" b="1">
                <a:solidFill>
                  <a:schemeClr val="tx2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zh-CN" altLang="en-US" sz="2935" dirty="0">
                <a:solidFill>
                  <a:schemeClr val="bg1"/>
                </a:solidFill>
              </a:rPr>
              <a:t>同步有栈式</a:t>
            </a:r>
            <a:endParaRPr lang="zh-CN" altLang="en-US" sz="2935" dirty="0">
              <a:solidFill>
                <a:schemeClr val="bg1"/>
              </a:solidFill>
            </a:endParaRPr>
          </a:p>
        </p:txBody>
      </p:sp>
      <p:sp>
        <p:nvSpPr>
          <p:cNvPr id="106" name="文本框 105"/>
          <p:cNvSpPr txBox="1"/>
          <p:nvPr/>
        </p:nvSpPr>
        <p:spPr>
          <a:xfrm>
            <a:off x="483668" y="2712366"/>
            <a:ext cx="3291167" cy="31079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“虚拟栈帧”重建与性能问题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9" name="文本框 108"/>
          <p:cNvSpPr txBox="1"/>
          <p:nvPr/>
        </p:nvSpPr>
        <p:spPr>
          <a:xfrm>
            <a:off x="612535" y="4902023"/>
            <a:ext cx="2757310" cy="30876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内存管理的复杂性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1" name="文本框 110"/>
          <p:cNvSpPr txBox="1"/>
          <p:nvPr/>
        </p:nvSpPr>
        <p:spPr>
          <a:xfrm>
            <a:off x="673447" y="5313605"/>
            <a:ext cx="4586515" cy="3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大量并发任务的状态结构同时存在于堆内存中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3" name="文本框 112"/>
          <p:cNvSpPr txBox="1"/>
          <p:nvPr/>
        </p:nvSpPr>
        <p:spPr>
          <a:xfrm>
            <a:off x="696473" y="5733436"/>
            <a:ext cx="4519609" cy="3103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lnSpc>
                <a:spcPts val="1650"/>
              </a:lnSpc>
              <a:buFont typeface="Arial" panose="020B0604020202020204" pitchFamily="34" charset="0"/>
              <a:buChar char="•"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堆分配结构的回收时机难以精确控制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5" name="Rectangle 3"/>
          <p:cNvSpPr>
            <a:spLocks noChangeArrowheads="1"/>
          </p:cNvSpPr>
          <p:nvPr/>
        </p:nvSpPr>
        <p:spPr bwMode="auto">
          <a:xfrm>
            <a:off x="706799" y="3018320"/>
            <a:ext cx="4474541" cy="86177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多个 async 函数的嵌套调用会导致 Future 状态结构</a:t>
            </a: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层级很深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，每次调度都涉及十余层状态判断 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6" name="Rectangle 4"/>
          <p:cNvSpPr>
            <a:spLocks noChangeArrowheads="1"/>
          </p:cNvSpPr>
          <p:nvPr/>
        </p:nvSpPr>
        <p:spPr bwMode="auto">
          <a:xfrm>
            <a:off x="673447" y="3897600"/>
            <a:ext cx="4293193" cy="830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285750" marR="0" lvl="0" indent="-28575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 typeface="Arial" panose="020B0604020202020204" pitchFamily="34" charset="0"/>
              <a:buChar char="•"/>
            </a:pP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每层 poll 都需判断状态与分支跳转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，这些频繁的链式操作在高并发场景下可能产生较大性能影响。 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7" name="文本框 116"/>
          <p:cNvSpPr txBox="1"/>
          <p:nvPr/>
        </p:nvSpPr>
        <p:spPr>
          <a:xfrm>
            <a:off x="6175374" y="2702271"/>
            <a:ext cx="3291167" cy="316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内存管理自然简洁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9" name="文本框 118"/>
          <p:cNvSpPr txBox="1"/>
          <p:nvPr/>
        </p:nvSpPr>
        <p:spPr>
          <a:xfrm>
            <a:off x="6360799" y="3023746"/>
            <a:ext cx="490167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局部变量、参数、中间状态全部分配在栈上，生命周期与函数一致，无需手动管理或复杂析构逻辑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6" name="文本框 125"/>
          <p:cNvSpPr txBox="1"/>
          <p:nvPr/>
        </p:nvSpPr>
        <p:spPr>
          <a:xfrm>
            <a:off x="6175375" y="3766545"/>
            <a:ext cx="3291167" cy="316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自动释放，零碎片化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7" name="文本框 126"/>
          <p:cNvSpPr txBox="1"/>
          <p:nvPr/>
        </p:nvSpPr>
        <p:spPr>
          <a:xfrm>
            <a:off x="6360797" y="4056156"/>
            <a:ext cx="490167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函数返回即自动回收栈帧，避免异步堆分配中常见的内存碎片与泄漏问题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8" name="文本框 127"/>
          <p:cNvSpPr txBox="1"/>
          <p:nvPr/>
        </p:nvSpPr>
        <p:spPr>
          <a:xfrm>
            <a:off x="6175375" y="4775935"/>
            <a:ext cx="3291167" cy="316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内存分配性能极高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9" name="文本框 128"/>
          <p:cNvSpPr txBox="1"/>
          <p:nvPr/>
        </p:nvSpPr>
        <p:spPr>
          <a:xfrm>
            <a:off x="6360797" y="5088566"/>
            <a:ext cx="4962183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栈的分配与释放仅是指针加减，具有常数时间复杂度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0" name="文本框 129"/>
          <p:cNvSpPr txBox="1"/>
          <p:nvPr/>
        </p:nvSpPr>
        <p:spPr>
          <a:xfrm>
            <a:off x="6175375" y="5606243"/>
            <a:ext cx="3291167" cy="31604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  <a:buNone/>
            </a:pPr>
            <a:r>
              <a:rPr lang="zh-CN" altLang="en-US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调用开销固定可预测</a:t>
            </a:r>
            <a:endParaRPr lang="zh-CN" altLang="en-US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3" name="文本框 132"/>
          <p:cNvSpPr txBox="1"/>
          <p:nvPr/>
        </p:nvSpPr>
        <p:spPr>
          <a:xfrm>
            <a:off x="6360797" y="5880208"/>
            <a:ext cx="4962183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每次函数调用的成本（如栈帧建立、参数传递）固定，适合需要高实时性和确定性响应的系统。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rgbClr val="949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1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2" name="直接连接符 11"/>
          <p:cNvCxnSpPr/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/>
    </mc:Choice>
    <mc:Fallback>
      <p:transition spd="slow"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-92510" y="1109186"/>
            <a:ext cx="4050952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中断与任务切换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Rectangle 1"/>
          <p:cNvSpPr>
            <a:spLocks noChangeArrowheads="1"/>
          </p:cNvSpPr>
          <p:nvPr/>
        </p:nvSpPr>
        <p:spPr bwMode="auto">
          <a:xfrm>
            <a:off x="514974" y="2064824"/>
            <a:ext cx="4203973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为实现</a:t>
            </a: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“一套内核，多架构兼容”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的设计目标，系统分别针对 RISC-V 与 LoongArch 架构实现了专门的 trap_from_user 与 return_to_user 汇编代码段，并通过统一的 TrapContext 结构作为中间层，屏蔽了底层指令集与寄存器编号的差异。 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6564" y="1312501"/>
            <a:ext cx="4736378" cy="3443234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5233" y="3793798"/>
            <a:ext cx="4708099" cy="2524726"/>
          </a:xfrm>
          <a:prstGeom prst="rect">
            <a:avLst/>
          </a:prstGeom>
        </p:spPr>
      </p:pic>
      <p:sp>
        <p:nvSpPr>
          <p:cNvPr id="27" name="文本框 26"/>
          <p:cNvSpPr txBox="1"/>
          <p:nvPr/>
        </p:nvSpPr>
        <p:spPr>
          <a:xfrm>
            <a:off x="6096000" y="5366845"/>
            <a:ext cx="501087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 TaskContext 直接嵌入内核栈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，在任务切换时保存 ra、tp、s0–s11 等关键寄存器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文本框 28"/>
          <p:cNvSpPr txBox="1"/>
          <p:nvPr/>
        </p:nvSpPr>
        <p:spPr>
          <a:xfrm>
            <a:off x="6096000" y="5979970"/>
            <a:ext cx="4957506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避免堆分配与加锁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，减少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开销。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6"/>
          <p:cNvSpPr txBox="1"/>
          <p:nvPr/>
        </p:nvSpPr>
        <p:spPr>
          <a:xfrm>
            <a:off x="448778" y="1680884"/>
            <a:ext cx="126154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中断处理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TextBox 6"/>
          <p:cNvSpPr txBox="1"/>
          <p:nvPr/>
        </p:nvSpPr>
        <p:spPr>
          <a:xfrm>
            <a:off x="6096000" y="4949023"/>
            <a:ext cx="126154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任务切换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6" name="TextBox 6"/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rgbClr val="949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9"/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1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8" name="直接连接符 17"/>
          <p:cNvCxnSpPr/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/>
    </mc:Choice>
    <mc:Fallback>
      <p:transition spd="slow"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241076" y="1126912"/>
            <a:ext cx="2841306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3.2.3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任务调度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9931" y="1609117"/>
            <a:ext cx="9236656" cy="2622309"/>
          </a:xfrm>
          <a:prstGeom prst="rect">
            <a:avLst/>
          </a:prstGeom>
        </p:spPr>
      </p:pic>
      <p:sp>
        <p:nvSpPr>
          <p:cNvPr id="5" name="TextBox 6"/>
          <p:cNvSpPr txBox="1"/>
          <p:nvPr/>
        </p:nvSpPr>
        <p:spPr>
          <a:xfrm>
            <a:off x="533641" y="4311702"/>
            <a:ext cx="126154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调度策略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Rectangle 1"/>
          <p:cNvSpPr>
            <a:spLocks noChangeArrowheads="1"/>
          </p:cNvSpPr>
          <p:nvPr/>
        </p:nvSpPr>
        <p:spPr bwMode="auto">
          <a:xfrm>
            <a:off x="884608" y="4747554"/>
            <a:ext cx="4731405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R="0" lvl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调度算法：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采用 FIFO策略，使用 VecDeque 作为就绪队列，支持高效的任务入队/出队操作。 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Rectangle 2"/>
          <p:cNvSpPr>
            <a:spLocks noChangeArrowheads="1"/>
          </p:cNvSpPr>
          <p:nvPr/>
        </p:nvSpPr>
        <p:spPr bwMode="auto">
          <a:xfrm>
            <a:off x="884608" y="5383219"/>
            <a:ext cx="1827964" cy="6155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核心调度函数：</a:t>
            </a:r>
            <a:endParaRPr lang="en-US" altLang="zh-CN" sz="1600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zh-CN" altLang="zh-CN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1164411" y="5737325"/>
            <a:ext cx="4451602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yield()：任务重新加入队尾，等待后续继续执行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文本框 15"/>
          <p:cNvSpPr txBox="1"/>
          <p:nvPr/>
        </p:nvSpPr>
        <p:spPr>
          <a:xfrm>
            <a:off x="1164411" y="6060490"/>
            <a:ext cx="4537516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schedule()：处理任务的阻塞、退出等状态转换</a:t>
            </a:r>
            <a:endParaRPr lang="en-US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查找下一个可执行任务，并负责资源清理。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6"/>
          <p:cNvSpPr txBox="1"/>
          <p:nvPr/>
        </p:nvSpPr>
        <p:spPr>
          <a:xfrm>
            <a:off x="6420749" y="4329692"/>
            <a:ext cx="126154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阻塞策略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Rectangle 3"/>
          <p:cNvSpPr>
            <a:spLocks noChangeArrowheads="1"/>
          </p:cNvSpPr>
          <p:nvPr/>
        </p:nvSpPr>
        <p:spPr bwMode="auto">
          <a:xfrm>
            <a:off x="6726770" y="5998772"/>
            <a:ext cx="426058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超时唤醒：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任务等待超时后被系统定时器触发自动唤醒。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6726771" y="4756155"/>
            <a:ext cx="4413161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</a:pP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正常唤醒：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任务因资源可用被自动唤醒并重新进入就绪队列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文本框 22"/>
          <p:cNvSpPr txBox="1"/>
          <p:nvPr/>
        </p:nvSpPr>
        <p:spPr>
          <a:xfrm>
            <a:off x="6726771" y="5365368"/>
            <a:ext cx="4260587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信号中断唤醒：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任务在等待中被外部信号强制唤醒以处理中断事件</a:t>
            </a:r>
            <a:endParaRPr lang="zh-CN" altLang="en-US" sz="1600" dirty="0"/>
          </a:p>
        </p:txBody>
      </p:sp>
      <p:sp>
        <p:nvSpPr>
          <p:cNvPr id="3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9" name="TextBox 6"/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rgbClr val="949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9"/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1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Box 9"/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/>
    </mc:Choice>
    <mc:Fallback>
      <p:transition spd="slow"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42966" y="3533597"/>
            <a:ext cx="1275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Part.3.3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endParaRPr lang="zh-CN" altLang="en-US" sz="40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5" y="1592254"/>
            <a:ext cx="3943455" cy="92293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圆角矩形 16"/>
          <p:cNvSpPr/>
          <p:nvPr/>
        </p:nvSpPr>
        <p:spPr>
          <a:xfrm>
            <a:off x="-1556426" y="-2581275"/>
            <a:ext cx="5417225" cy="12401550"/>
          </a:xfrm>
          <a:prstGeom prst="roundRect">
            <a:avLst>
              <a:gd name="adj" fmla="val 50000"/>
            </a:avLst>
          </a:prstGeom>
          <a:solidFill>
            <a:srgbClr val="9CC5F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2" name="圆角矩形 1"/>
          <p:cNvSpPr/>
          <p:nvPr/>
        </p:nvSpPr>
        <p:spPr>
          <a:xfrm>
            <a:off x="-1556426" y="-2362200"/>
            <a:ext cx="5261917" cy="12077700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pic>
        <p:nvPicPr>
          <p:cNvPr id="43" name="图片 42"/>
          <p:cNvPicPr>
            <a:picLocks noChangeAspect="1"/>
          </p:cNvPicPr>
          <p:nvPr/>
        </p:nvPicPr>
        <p:blipFill rotWithShape="1">
          <a:blip r:embed="rId1">
            <a:alphaModFix amt="10000"/>
            <a:clrChange>
              <a:clrFrom>
                <a:srgbClr val="0B5D8C"/>
              </a:clrFrom>
              <a:clrTo>
                <a:srgbClr val="0B5D8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827" t="21769" r="56159" b="21222"/>
          <a:stretch>
            <a:fillRect/>
          </a:stretch>
        </p:blipFill>
        <p:spPr>
          <a:xfrm>
            <a:off x="-4700322" y="-1023396"/>
            <a:ext cx="8637321" cy="8905657"/>
          </a:xfrm>
          <a:prstGeom prst="rect">
            <a:avLst/>
          </a:prstGeom>
        </p:spPr>
      </p:pic>
      <p:sp>
        <p:nvSpPr>
          <p:cNvPr id="44" name="圆角矩形 4"/>
          <p:cNvSpPr/>
          <p:nvPr/>
        </p:nvSpPr>
        <p:spPr>
          <a:xfrm>
            <a:off x="5040544" y="1754993"/>
            <a:ext cx="2235200" cy="57714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</a:rPr>
              <a:t>PART 1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45" name="圆角矩形 5"/>
          <p:cNvSpPr/>
          <p:nvPr/>
        </p:nvSpPr>
        <p:spPr>
          <a:xfrm>
            <a:off x="5040544" y="3739955"/>
            <a:ext cx="2235200" cy="57714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</a:rPr>
              <a:t>PART 3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49" name="圆角矩形 58"/>
          <p:cNvSpPr/>
          <p:nvPr/>
        </p:nvSpPr>
        <p:spPr>
          <a:xfrm>
            <a:off x="7469488" y="1754993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系统架构</a:t>
            </a:r>
            <a:endParaRPr lang="zh-CN" altLang="en-US" sz="2400" b="1" dirty="0"/>
          </a:p>
        </p:txBody>
      </p:sp>
      <p:sp>
        <p:nvSpPr>
          <p:cNvPr id="50" name="圆角矩形 59"/>
          <p:cNvSpPr/>
          <p:nvPr/>
        </p:nvSpPr>
        <p:spPr>
          <a:xfrm>
            <a:off x="7469488" y="3739955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模块设计</a:t>
            </a:r>
            <a:endParaRPr lang="zh-CN" altLang="en-US" sz="2400" b="1" dirty="0"/>
          </a:p>
        </p:txBody>
      </p:sp>
      <p:sp>
        <p:nvSpPr>
          <p:cNvPr id="54" name="TextBox 78"/>
          <p:cNvSpPr txBox="1"/>
          <p:nvPr/>
        </p:nvSpPr>
        <p:spPr>
          <a:xfrm>
            <a:off x="565975" y="3733289"/>
            <a:ext cx="2063385" cy="5027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2665" b="1" dirty="0">
                <a:solidFill>
                  <a:schemeClr val="bg1"/>
                </a:solidFill>
                <a:latin typeface="Impact MT Std" pitchFamily="34" charset="0"/>
                <a:ea typeface="微软雅黑" panose="020B0503020204020204" pitchFamily="34" charset="-122"/>
              </a:rPr>
              <a:t>CONTENTS</a:t>
            </a:r>
            <a:endParaRPr lang="zh-CN" altLang="en-US" sz="2665" b="1" dirty="0">
              <a:solidFill>
                <a:schemeClr val="bg1"/>
              </a:solidFill>
              <a:latin typeface="Impact MT Std" pitchFamily="34" charset="0"/>
              <a:ea typeface="微软雅黑" panose="020B0503020204020204" pitchFamily="34" charset="-122"/>
            </a:endParaRPr>
          </a:p>
        </p:txBody>
      </p:sp>
      <p:sp>
        <p:nvSpPr>
          <p:cNvPr id="55" name="TextBox 79"/>
          <p:cNvSpPr txBox="1"/>
          <p:nvPr/>
        </p:nvSpPr>
        <p:spPr>
          <a:xfrm>
            <a:off x="641317" y="2677173"/>
            <a:ext cx="1912703" cy="9952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586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录</a:t>
            </a:r>
            <a:endParaRPr lang="zh-CN" altLang="en-US" sz="586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6" name="图片 55"/>
          <p:cNvPicPr>
            <a:picLocks noChangeAspect="1"/>
          </p:cNvPicPr>
          <p:nvPr/>
        </p:nvPicPr>
        <p:blipFill rotWithShape="1">
          <a:blip r:embed="rId1" cstate="print">
            <a:clrChange>
              <a:clrFrom>
                <a:srgbClr val="0B5D8C"/>
              </a:clrFrom>
              <a:clrTo>
                <a:srgbClr val="0B5D8C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733" t="21769" r="12852" b="21222"/>
          <a:stretch>
            <a:fillRect/>
          </a:stretch>
        </p:blipFill>
        <p:spPr>
          <a:xfrm>
            <a:off x="738473" y="1622634"/>
            <a:ext cx="1824038" cy="1386801"/>
          </a:xfrm>
          <a:prstGeom prst="rect">
            <a:avLst/>
          </a:prstGeom>
        </p:spPr>
      </p:pic>
      <p:sp>
        <p:nvSpPr>
          <p:cNvPr id="2" name="圆角矩形 8"/>
          <p:cNvSpPr/>
          <p:nvPr/>
        </p:nvSpPr>
        <p:spPr>
          <a:xfrm>
            <a:off x="5040544" y="4658768"/>
            <a:ext cx="2235200" cy="57714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</a:rPr>
              <a:t>PART 4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3" name="圆角矩形 62"/>
          <p:cNvSpPr/>
          <p:nvPr/>
        </p:nvSpPr>
        <p:spPr>
          <a:xfrm>
            <a:off x="7469488" y="4658768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总结与后续计划</a:t>
            </a:r>
            <a:endParaRPr lang="zh-CN" altLang="en-US" sz="2400" b="1" dirty="0"/>
          </a:p>
        </p:txBody>
      </p:sp>
      <p:sp>
        <p:nvSpPr>
          <p:cNvPr id="4" name="圆角矩形 8"/>
          <p:cNvSpPr/>
          <p:nvPr/>
        </p:nvSpPr>
        <p:spPr>
          <a:xfrm>
            <a:off x="5040544" y="2767179"/>
            <a:ext cx="2235200" cy="577144"/>
          </a:xfrm>
          <a:prstGeom prst="roundRect">
            <a:avLst>
              <a:gd name="adj" fmla="val 5000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600" b="1" dirty="0">
                <a:solidFill>
                  <a:srgbClr val="0070C0"/>
                </a:solidFill>
              </a:rPr>
              <a:t>PART 2</a:t>
            </a:r>
            <a:endParaRPr lang="zh-CN" altLang="en-US" sz="3600" b="1" dirty="0">
              <a:solidFill>
                <a:srgbClr val="0070C0"/>
              </a:solidFill>
            </a:endParaRPr>
          </a:p>
        </p:txBody>
      </p:sp>
      <p:sp>
        <p:nvSpPr>
          <p:cNvPr id="5" name="圆角矩形 62"/>
          <p:cNvSpPr/>
          <p:nvPr/>
        </p:nvSpPr>
        <p:spPr>
          <a:xfrm>
            <a:off x="7469488" y="2767179"/>
            <a:ext cx="3476556" cy="577144"/>
          </a:xfrm>
          <a:prstGeom prst="roundRect">
            <a:avLst>
              <a:gd name="adj" fmla="val 50000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400" b="1" dirty="0"/>
              <a:t>系统优势</a:t>
            </a:r>
            <a:endParaRPr lang="zh-CN" altLang="en-US" sz="2400" b="1" dirty="0"/>
          </a:p>
        </p:txBody>
      </p:sp>
    </p:spTree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8" y="1108968"/>
            <a:ext cx="2693467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总体框架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6" name="图片 5" descr="条目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643630" y="4980940"/>
            <a:ext cx="796925" cy="796925"/>
          </a:xfrm>
          <a:prstGeom prst="rect">
            <a:avLst/>
          </a:prstGeom>
        </p:spPr>
      </p:pic>
      <p:pic>
        <p:nvPicPr>
          <p:cNvPr id="7" name="图片 6" descr="文件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92045" y="4980940"/>
            <a:ext cx="689610" cy="689610"/>
          </a:xfrm>
          <a:prstGeom prst="rect">
            <a:avLst/>
          </a:prstGeom>
        </p:spPr>
      </p:pic>
      <p:pic>
        <p:nvPicPr>
          <p:cNvPr id="9" name="图片 8" descr="文件系统框架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76975" y="927735"/>
            <a:ext cx="5448935" cy="5728335"/>
          </a:xfrm>
          <a:prstGeom prst="rect">
            <a:avLst/>
          </a:prstGeom>
        </p:spPr>
      </p:pic>
      <p:sp>
        <p:nvSpPr>
          <p:cNvPr id="11" name="文本框 10"/>
          <p:cNvSpPr txBox="1"/>
          <p:nvPr/>
        </p:nvSpPr>
        <p:spPr>
          <a:xfrm>
            <a:off x="571500" y="1866900"/>
            <a:ext cx="5080000" cy="2644139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RocketOS 的文件系统模块构建在 </a:t>
            </a:r>
            <a:r>
              <a:rPr lang="zh-CN" altLang="zh-CN" sz="1800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VFS 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框架之上，支持挂载多 个虚拟文件系统（如 Ext4、Tmpfs、Devfs 等），并通过统一的 </a:t>
            </a:r>
            <a:r>
              <a:rPr lang="zh-CN" altLang="en-US" sz="18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Dentry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</a:t>
            </a:r>
            <a:r>
              <a:rPr lang="zh-CN" altLang="en-US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nod</a:t>
            </a:r>
            <a:r>
              <a:rPr lang="zh-CN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抽象，协调 </a:t>
            </a:r>
            <a:r>
              <a:rPr lang="zh-CN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路径解析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zh-CN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权限控制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与</a:t>
            </a:r>
            <a:r>
              <a:rPr lang="zh-CN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文件访问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等操作流程。</a:t>
            </a:r>
            <a:endParaRPr lang="en-US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右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图展示了 RocketOS 文件系统在内核中的总体 架构，体现了从系统调用到具体后端文件系统的协作流程。</a:t>
            </a:r>
            <a:endParaRPr lang="zh-CN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2418080" y="5774690"/>
            <a:ext cx="956945" cy="29210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文件</a:t>
            </a:r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3572510" y="5742940"/>
            <a:ext cx="1680210" cy="3238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/>
              <a:t>目录项</a:t>
            </a:r>
            <a:endParaRPr lang="zh-CN" altLang="en-US"/>
          </a:p>
        </p:txBody>
      </p:sp>
      <p:pic>
        <p:nvPicPr>
          <p:cNvPr id="20" name="图片 19" descr="节点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6160" y="5014595"/>
            <a:ext cx="728345" cy="728345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835025" y="5777865"/>
            <a:ext cx="138557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索引节点</a:t>
            </a:r>
            <a:endParaRPr lang="zh-CN" altLang="en-US"/>
          </a:p>
        </p:txBody>
      </p:sp>
      <p:sp>
        <p:nvSpPr>
          <p:cNvPr id="2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24" name="TextBox 6"/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rgbClr val="949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TextBox 9"/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1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TextBox 9"/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8" name="直接连接符 27"/>
          <p:cNvCxnSpPr/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/>
    </mc:Choice>
    <mc:Fallback>
      <p:transition spd="slow"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0" y="1085004"/>
            <a:ext cx="3346978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挂载子系统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81355" y="1682115"/>
            <a:ext cx="5080000" cy="2496185"/>
          </a:xfrm>
          <a:prstGeom prst="rect">
            <a:avLst/>
          </a:prstGeom>
        </p:spPr>
        <p:txBody>
          <a:bodyPr>
            <a:noAutofit/>
          </a:bodyPr>
          <a:lstStyle/>
          <a:p>
            <a:r>
              <a:rPr lang="zh-CN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VfsMount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封装了文件系统挂载的核心信息，包括挂载点的根目录、挂载的文件系统（超级</a:t>
            </a:r>
            <a:endParaRPr lang="zh-CN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块）以及挂载标志。</a:t>
            </a:r>
            <a:r>
              <a:rPr lang="zh-CN" altLang="zh-CN" sz="18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Mount</a:t>
            </a:r>
            <a:r>
              <a:rPr lang="zh-CN" altLang="zh-CN" sz="18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则表示一个具体的挂载点及其拓扑位置， mountpoint 表示挂载操作发生的目录项，vfs_mount 指向被挂载的文件系统实例，parent 指向父挂载点，children 存储子挂载点。</a:t>
            </a:r>
            <a:endParaRPr lang="zh-CN" altLang="zh-CN" sz="18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文本框 16"/>
          <p:cNvSpPr txBox="1"/>
          <p:nvPr/>
        </p:nvSpPr>
        <p:spPr>
          <a:xfrm>
            <a:off x="1079500" y="5777865"/>
            <a:ext cx="775970" cy="33337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zh-CN" altLang="en-US"/>
          </a:p>
        </p:txBody>
      </p:sp>
      <p:pic>
        <p:nvPicPr>
          <p:cNvPr id="5" name="图片 4" descr="挂载树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541260" y="1217930"/>
            <a:ext cx="2680335" cy="2122170"/>
          </a:xfrm>
          <a:prstGeom prst="rect">
            <a:avLst/>
          </a:prstGeom>
        </p:spPr>
      </p:pic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355" y="4073525"/>
            <a:ext cx="4806315" cy="2341880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989955" y="3517901"/>
            <a:ext cx="5897880" cy="319405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spcAft>
                <a:spcPts val="60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根文件系统初始化流程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打开指定的块设备, 并初始化 Ext4FileSystem 实例；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从根块组构造根目录对应的 Inode；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 创建根目录的 Dentry，设置自身为其父项以形成闭环；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4. 构建 VfsMount 和对应的 Mount；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spcAft>
                <a:spcPts val="600"/>
              </a:spcAft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 将根挂载点加入全局 MountTree；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>
              <a:spcAft>
                <a:spcPts val="600"/>
              </a:spcAft>
              <a:buClrTx/>
              <a:buSzTx/>
              <a:buNone/>
            </a:pPr>
            <a:r>
              <a:rPr lang="zh-CN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6. 初始化 /dev, /proc, /tmp 等虚拟文件系统。</a:t>
            </a:r>
            <a:endParaRPr lang="zh-CN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7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28" name="图片 2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29" name="TextBox 6"/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rgbClr val="949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9"/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1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TextBox 9"/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/>
    </mc:Choice>
    <mc:Fallback>
      <p:transition spd="slow"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286762" y="1126247"/>
            <a:ext cx="3088185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3.3.3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-VFS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5" name="图片 4" descr="VFS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257415" y="1012825"/>
            <a:ext cx="4130040" cy="5617210"/>
          </a:xfrm>
          <a:prstGeom prst="rect">
            <a:avLst/>
          </a:prstGeom>
        </p:spPr>
      </p:pic>
      <p:sp>
        <p:nvSpPr>
          <p:cNvPr id="28" name="矩形 27"/>
          <p:cNvSpPr/>
          <p:nvPr/>
        </p:nvSpPr>
        <p:spPr>
          <a:xfrm>
            <a:off x="449015" y="2375261"/>
            <a:ext cx="1394784" cy="57409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Inode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8" name="矩形 7"/>
          <p:cNvSpPr/>
          <p:nvPr/>
        </p:nvSpPr>
        <p:spPr>
          <a:xfrm>
            <a:off x="449015" y="3833856"/>
            <a:ext cx="1394784" cy="57409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Dentry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49015" y="5445486"/>
            <a:ext cx="1394784" cy="574097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</a:rPr>
              <a:t>File</a:t>
            </a:r>
            <a:endParaRPr lang="en-US" altLang="zh-CN" sz="2400" b="1" dirty="0">
              <a:solidFill>
                <a:schemeClr val="bg1"/>
              </a:solidFill>
            </a:endParaRPr>
          </a:p>
        </p:txBody>
      </p:sp>
      <p:sp>
        <p:nvSpPr>
          <p:cNvPr id="26" name="文本框 25"/>
          <p:cNvSpPr txBox="1"/>
          <p:nvPr/>
        </p:nvSpPr>
        <p:spPr>
          <a:xfrm>
            <a:off x="2026285" y="258127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提供了标准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POSIX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文件系统语义的操作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7" name="文本框 26"/>
          <p:cNvSpPr txBox="1"/>
          <p:nvPr/>
        </p:nvSpPr>
        <p:spPr>
          <a:xfrm>
            <a:off x="2026285" y="290512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临时与特殊文件（字符设备等）支持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3" name="文本框 32"/>
          <p:cNvSpPr txBox="1"/>
          <p:nvPr/>
        </p:nvSpPr>
        <p:spPr>
          <a:xfrm>
            <a:off x="2026285" y="226885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访问</a:t>
            </a: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页缓存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磁盘块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映射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2026285" y="3733165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路径解析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：通过缓存加快查找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37" name="文本框 36"/>
          <p:cNvSpPr txBox="1"/>
          <p:nvPr/>
        </p:nvSpPr>
        <p:spPr>
          <a:xfrm>
            <a:off x="2026285" y="4173220"/>
            <a:ext cx="6096000" cy="9220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权限检查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：依据当前任务用户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与组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ID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判断是否具备指定的读、写、执行权限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2026285" y="5741670"/>
            <a:ext cx="6096000" cy="119888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偏移量管理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：支持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pread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pwrite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的</a:t>
            </a: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无状态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访问能力，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并扩展支持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SEEK_DATA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与</a:t>
            </a: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 </a:t>
            </a:r>
            <a:endParaRPr lang="en-US" altLang="zh-CN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indent="0">
              <a:buFont typeface="Arial" panose="020B0604020202020204" pitchFamily="34" charset="0"/>
              <a:buNone/>
            </a:pPr>
            <a:r>
              <a:rPr lang="en-US" altLang="zh-CN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SEEK_HOLE 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等现代语义，便于处理</a:t>
            </a: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稀疏文件</a:t>
            </a: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zh-CN" altLang="en-US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41" name="文本框 40"/>
          <p:cNvSpPr txBox="1"/>
          <p:nvPr/>
        </p:nvSpPr>
        <p:spPr>
          <a:xfrm>
            <a:off x="2026285" y="5373370"/>
            <a:ext cx="6096000" cy="36830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多态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：通过</a:t>
            </a:r>
            <a:r>
              <a:rPr lang="en-US" altLang="zh-CN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FileOp trait</a:t>
            </a:r>
            <a:r>
              <a:rPr lang="zh-CN" altLang="en-US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实现统一接口</a:t>
            </a:r>
            <a:endParaRPr lang="zh-CN" altLang="en-US" dirty="0">
              <a:solidFill>
                <a:schemeClr val="accent6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rgbClr val="949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1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9"/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/>
    </mc:Choice>
    <mc:Fallback>
      <p:transition spd="slow"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42966" y="3519638"/>
            <a:ext cx="1275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Part.3.4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信号机制</a:t>
            </a:r>
            <a:endParaRPr lang="zh-CN" altLang="en-US" sz="40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5" y="1592254"/>
            <a:ext cx="3943455" cy="92293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-129325" y="1115183"/>
            <a:ext cx="328745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信号发送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1559" y="1777422"/>
            <a:ext cx="3287451" cy="4869441"/>
          </a:xfrm>
          <a:prstGeom prst="rect">
            <a:avLst/>
          </a:prstGeom>
        </p:spPr>
      </p:pic>
      <p:sp>
        <p:nvSpPr>
          <p:cNvPr id="21" name="矩形 20"/>
          <p:cNvSpPr/>
          <p:nvPr/>
        </p:nvSpPr>
        <p:spPr>
          <a:xfrm>
            <a:off x="4394549" y="1799127"/>
            <a:ext cx="6915136" cy="963124"/>
          </a:xfrm>
          <a:prstGeom prst="rect">
            <a:avLst/>
          </a:prstGeom>
          <a:noFill/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3" name="斜纹 22"/>
          <p:cNvSpPr/>
          <p:nvPr/>
        </p:nvSpPr>
        <p:spPr>
          <a:xfrm>
            <a:off x="4366634" y="1777422"/>
            <a:ext cx="359773" cy="359773"/>
          </a:xfrm>
          <a:prstGeom prst="diagStrip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5" name="斜纹 24"/>
          <p:cNvSpPr/>
          <p:nvPr/>
        </p:nvSpPr>
        <p:spPr>
          <a:xfrm rot="10800000">
            <a:off x="10977827" y="2430534"/>
            <a:ext cx="359773" cy="359773"/>
          </a:xfrm>
          <a:prstGeom prst="diagStripe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>
              <a:solidFill>
                <a:schemeClr val="tx1"/>
              </a:solidFill>
            </a:endParaRPr>
          </a:p>
        </p:txBody>
      </p:sp>
      <p:sp>
        <p:nvSpPr>
          <p:cNvPr id="27" name="矩形 26"/>
          <p:cNvSpPr/>
          <p:nvPr/>
        </p:nvSpPr>
        <p:spPr>
          <a:xfrm>
            <a:off x="4412629" y="3144322"/>
            <a:ext cx="576000" cy="576000"/>
          </a:xfrm>
          <a:prstGeom prst="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01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4412629" y="4282755"/>
            <a:ext cx="576000" cy="576000"/>
          </a:xfrm>
          <a:prstGeom prst="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02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4412629" y="5579422"/>
            <a:ext cx="576000" cy="576000"/>
          </a:xfrm>
          <a:prstGeom prst="rect">
            <a:avLst/>
          </a:prstGeom>
          <a:solidFill>
            <a:srgbClr val="0070C0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tIns="0" rIns="0" bIns="0" rtlCol="0" anchor="ctr"/>
          <a:lstStyle/>
          <a:p>
            <a:pPr algn="ctr"/>
            <a:r>
              <a:rPr lang="en-US" altLang="zh-CN" dirty="0">
                <a:solidFill>
                  <a:schemeClr val="bg1"/>
                </a:solidFill>
              </a:rPr>
              <a:t>03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文本框 35"/>
          <p:cNvSpPr txBox="1"/>
          <p:nvPr/>
        </p:nvSpPr>
        <p:spPr>
          <a:xfrm>
            <a:off x="4459841" y="2054877"/>
            <a:ext cx="6699871" cy="5283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ts val="1650"/>
              </a:lnSpc>
            </a:pPr>
            <a:r>
              <a:rPr lang="zh-CN" altLang="en-US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信号是操作系统向进程传递事件通知的一种机制，主要用来通知进程某个特定事件的发生，或者是让进程执行某个特定的处理函数。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8" name="文本框 37"/>
          <p:cNvSpPr txBox="1"/>
          <p:nvPr/>
        </p:nvSpPr>
        <p:spPr>
          <a:xfrm>
            <a:off x="5076749" y="2946202"/>
            <a:ext cx="584525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线程级别信号</a:t>
            </a:r>
            <a:endParaRPr lang="en-US" altLang="zh-CN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借助任务管理器结构获取指定任务结构，直接操作目标任务的信号待处理队列，这一机制通过队列缓冲确保了信号的可靠传递，为异步通信提供了坚实的可靠性保障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5076749" y="4032146"/>
            <a:ext cx="5673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进程级别信号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进程级信号具有广播特性，系统遍历线程组中所有线程，对每个线程执行一致的入队操作，实现信号在多线程执行单元中的同步分发与处理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2" name="文本框 41"/>
          <p:cNvSpPr txBox="1"/>
          <p:nvPr/>
        </p:nvSpPr>
        <p:spPr>
          <a:xfrm>
            <a:off x="5076749" y="5328813"/>
            <a:ext cx="567380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阻塞唤醒机制</a:t>
            </a:r>
            <a:endParaRPr lang="zh-CN" altLang="en-US" sz="1600" dirty="0">
              <a:solidFill>
                <a:schemeClr val="accent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为保障信号的中断响应能力，系统在信号发送过程中主动检测任务是否阻塞，并在具备中断权限时立即解除其阻塞状态、设置中断标记并重新调度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11" name="TextBox 6"/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rgbClr val="949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1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/>
    </mc:Choice>
    <mc:Fallback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4269" y="1092288"/>
            <a:ext cx="3217581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3.4.2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信号处理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8447" y="1206499"/>
            <a:ext cx="5287803" cy="5287803"/>
          </a:xfrm>
          <a:prstGeom prst="rect">
            <a:avLst/>
          </a:prstGeom>
        </p:spPr>
      </p:pic>
      <p:grpSp>
        <p:nvGrpSpPr>
          <p:cNvPr id="41" name="组合 40"/>
          <p:cNvGrpSpPr/>
          <p:nvPr>
            <p:custDataLst>
              <p:tags r:id="rId2"/>
            </p:custDataLst>
          </p:nvPr>
        </p:nvGrpSpPr>
        <p:grpSpPr>
          <a:xfrm>
            <a:off x="395750" y="1634067"/>
            <a:ext cx="1283075" cy="4860235"/>
            <a:chOff x="1763643" y="1731147"/>
            <a:chExt cx="1283075" cy="4860235"/>
          </a:xfrm>
        </p:grpSpPr>
        <p:sp>
          <p:nvSpPr>
            <p:cNvPr id="42" name="学论网-www.xuelun.me"/>
            <p:cNvSpPr/>
            <p:nvPr>
              <p:custDataLst>
                <p:tags r:id="rId3"/>
              </p:custDataLst>
            </p:nvPr>
          </p:nvSpPr>
          <p:spPr>
            <a:xfrm rot="5400000">
              <a:off x="1763643" y="1731147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3" name="学论网-www.xuelun.me"/>
            <p:cNvSpPr/>
            <p:nvPr>
              <p:custDataLst>
                <p:tags r:id="rId4"/>
              </p:custDataLst>
            </p:nvPr>
          </p:nvSpPr>
          <p:spPr>
            <a:xfrm rot="16200000" flipH="1">
              <a:off x="1763643" y="2922916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4" name="学论网-www.xuelun.me"/>
            <p:cNvSpPr/>
            <p:nvPr>
              <p:custDataLst>
                <p:tags r:id="rId5"/>
              </p:custDataLst>
            </p:nvPr>
          </p:nvSpPr>
          <p:spPr>
            <a:xfrm rot="5400000">
              <a:off x="1763643" y="4116538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sp>
          <p:nvSpPr>
            <p:cNvPr id="45" name="学论网-www.xuelun.me"/>
            <p:cNvSpPr/>
            <p:nvPr>
              <p:custDataLst>
                <p:tags r:id="rId6"/>
              </p:custDataLst>
            </p:nvPr>
          </p:nvSpPr>
          <p:spPr>
            <a:xfrm rot="16200000" flipH="1">
              <a:off x="1763643" y="5308307"/>
              <a:ext cx="1283075" cy="1283075"/>
            </a:xfrm>
            <a:prstGeom prst="blockArc">
              <a:avLst>
                <a:gd name="adj1" fmla="val 10800000"/>
                <a:gd name="adj2" fmla="val 149699"/>
                <a:gd name="adj3" fmla="val 6982"/>
              </a:avLst>
            </a:prstGeom>
            <a:solidFill>
              <a:srgbClr val="00B0F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</p:grpSp>
      <p:sp>
        <p:nvSpPr>
          <p:cNvPr id="46" name="学论网-www.xuelun.me"/>
          <p:cNvSpPr/>
          <p:nvPr>
            <p:custDataLst>
              <p:tags r:id="rId7"/>
            </p:custDataLst>
          </p:nvPr>
        </p:nvSpPr>
        <p:spPr>
          <a:xfrm>
            <a:off x="580087" y="1827416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A.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7" name="学论网-www.xuelun.me"/>
          <p:cNvSpPr/>
          <p:nvPr>
            <p:custDataLst>
              <p:tags r:id="rId8"/>
            </p:custDataLst>
          </p:nvPr>
        </p:nvSpPr>
        <p:spPr>
          <a:xfrm>
            <a:off x="580087" y="3016578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B.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学论网-www.xuelun.me"/>
          <p:cNvSpPr/>
          <p:nvPr>
            <p:custDataLst>
              <p:tags r:id="rId9"/>
            </p:custDataLst>
          </p:nvPr>
        </p:nvSpPr>
        <p:spPr>
          <a:xfrm>
            <a:off x="580087" y="4205740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C.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学论网-www.xuelun.me"/>
          <p:cNvSpPr/>
          <p:nvPr>
            <p:custDataLst>
              <p:tags r:id="rId10"/>
            </p:custDataLst>
          </p:nvPr>
        </p:nvSpPr>
        <p:spPr>
          <a:xfrm>
            <a:off x="580087" y="5394902"/>
            <a:ext cx="914400" cy="914400"/>
          </a:xfrm>
          <a:prstGeom prst="ellipse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D.</a:t>
            </a:r>
            <a:endParaRPr lang="en-US" altLang="zh-CN" sz="3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1" name="文本框 50"/>
          <p:cNvSpPr txBox="1"/>
          <p:nvPr>
            <p:custDataLst>
              <p:tags r:id="rId11"/>
            </p:custDataLst>
          </p:nvPr>
        </p:nvSpPr>
        <p:spPr>
          <a:xfrm>
            <a:off x="1703438" y="1634067"/>
            <a:ext cx="4620671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信号检查与处理判断</a:t>
            </a:r>
            <a:br>
              <a:rPr lang="zh-CN" altLang="en-US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en-US" sz="16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内核在中断或系统调用返回前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，检查是否有待处理信号，并判断当前是否正在处理其他信号及信号是否被掩蔽，确保处理条件成立。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2" name="Rectangle 1"/>
          <p:cNvSpPr>
            <a:spLocks noChangeArrowheads="1"/>
          </p:cNvSpPr>
          <p:nvPr>
            <p:custDataLst>
              <p:tags r:id="rId12"/>
            </p:custDataLst>
          </p:nvPr>
        </p:nvSpPr>
        <p:spPr bwMode="auto">
          <a:xfrm>
            <a:off x="1698967" y="4031377"/>
            <a:ext cx="4717311" cy="13234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默认与用户处理方式选择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若用户未注册信号处理函数，则执行默认处理；否则根据是否存在 siginfo 标志，</a:t>
            </a:r>
            <a:r>
              <a:rPr lang="zh-CN" altLang="zh-CN" sz="16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构造 sigFrame 或 sigRTFrame 并写入用户栈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，准备进入用户态处理函数。 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3" name="Rectangle 2"/>
          <p:cNvSpPr>
            <a:spLocks noChangeArrowheads="1"/>
          </p:cNvSpPr>
          <p:nvPr>
            <p:custDataLst>
              <p:tags r:id="rId13"/>
            </p:custDataLst>
          </p:nvPr>
        </p:nvSpPr>
        <p:spPr bwMode="auto">
          <a:xfrm>
            <a:off x="1703438" y="2832722"/>
            <a:ext cx="4392562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系统调用重做与参数恢复</a:t>
            </a:r>
            <a:br>
              <a:rPr kumimoji="0" lang="zh-CN" altLang="zh-CN" sz="18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如果信号发生于系统调用中，且该系统调用支持重启，</a:t>
            </a:r>
            <a:r>
              <a:rPr lang="zh-CN" altLang="zh-CN" sz="16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内核会设置 a0 和 sepc 寄存器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以便重新执行该调用，确保行为一致性。 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4" name="Rectangle 3"/>
          <p:cNvSpPr>
            <a:spLocks noChangeArrowheads="1"/>
          </p:cNvSpPr>
          <p:nvPr>
            <p:custDataLst>
              <p:tags r:id="rId14"/>
            </p:custDataLst>
          </p:nvPr>
        </p:nvSpPr>
        <p:spPr bwMode="auto">
          <a:xfrm>
            <a:off x="1698967" y="5417084"/>
            <a:ext cx="4495800" cy="10772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信号处理返回与上下文恢复</a:t>
            </a:r>
            <a:br>
              <a:rPr lang="zh-CN" altLang="zh-CN" sz="1600" dirty="0">
                <a:solidFill>
                  <a:schemeClr val="accent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</a:b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用户信号处理函数通过 </a:t>
            </a:r>
            <a:r>
              <a:rPr lang="zh-CN" altLang="zh-CN" sz="1600" b="1" dirty="0">
                <a:solidFill>
                  <a:srgbClr val="3494B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sigreturn 系统调用通知处理完成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，内核恢复之前的 trap_context 和执行现场，进程从中断处继续执行。 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11" name="TextBox 6"/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rgbClr val="949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9"/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1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5" name="直接连接符 14"/>
          <p:cNvCxnSpPr/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6000"/>
    </mc:Choice>
    <mc:Fallback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42966" y="3519638"/>
            <a:ext cx="127598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Part.3.5</a:t>
            </a:r>
            <a:endParaRPr lang="en-US" altLang="zh-CN" sz="20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网络设计</a:t>
            </a:r>
            <a:endParaRPr lang="zh-CN" altLang="en-US" sz="40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5" y="1592254"/>
            <a:ext cx="3943455" cy="92293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0" y="1119444"/>
            <a:ext cx="3545384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3.5.1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网络总体设计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6290" y="2048255"/>
            <a:ext cx="11573643" cy="39422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18" name="图片 1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19" name="TextBox 6"/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rgbClr val="949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9"/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1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TextBox 9"/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3" name="直接连接符 22"/>
          <p:cNvCxnSpPr/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181771" y="1064150"/>
            <a:ext cx="3183075" cy="38393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3.5.2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网络总体设计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Freeform 10"/>
          <p:cNvSpPr/>
          <p:nvPr/>
        </p:nvSpPr>
        <p:spPr bwMode="auto">
          <a:xfrm>
            <a:off x="7289014" y="2222635"/>
            <a:ext cx="314313" cy="314491"/>
          </a:xfrm>
          <a:custGeom>
            <a:avLst/>
            <a:gdLst>
              <a:gd name="T0" fmla="*/ 477 w 477"/>
              <a:gd name="T1" fmla="*/ 0 h 476"/>
              <a:gd name="T2" fmla="*/ 413 w 477"/>
              <a:gd name="T3" fmla="*/ 238 h 476"/>
              <a:gd name="T4" fmla="*/ 349 w 477"/>
              <a:gd name="T5" fmla="*/ 476 h 476"/>
              <a:gd name="T6" fmla="*/ 175 w 477"/>
              <a:gd name="T7" fmla="*/ 302 h 476"/>
              <a:gd name="T8" fmla="*/ 0 w 477"/>
              <a:gd name="T9" fmla="*/ 127 h 476"/>
              <a:gd name="T10" fmla="*/ 239 w 477"/>
              <a:gd name="T11" fmla="*/ 63 h 476"/>
              <a:gd name="T12" fmla="*/ 477 w 477"/>
              <a:gd name="T13" fmla="*/ 0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7" h="476">
                <a:moveTo>
                  <a:pt x="477" y="0"/>
                </a:moveTo>
                <a:lnTo>
                  <a:pt x="413" y="238"/>
                </a:lnTo>
                <a:lnTo>
                  <a:pt x="349" y="476"/>
                </a:lnTo>
                <a:lnTo>
                  <a:pt x="175" y="302"/>
                </a:lnTo>
                <a:lnTo>
                  <a:pt x="0" y="127"/>
                </a:lnTo>
                <a:lnTo>
                  <a:pt x="239" y="63"/>
                </a:lnTo>
                <a:lnTo>
                  <a:pt x="477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3" name="Freeform 11"/>
          <p:cNvSpPr/>
          <p:nvPr/>
        </p:nvSpPr>
        <p:spPr bwMode="auto">
          <a:xfrm>
            <a:off x="4207458" y="2222635"/>
            <a:ext cx="314313" cy="314491"/>
          </a:xfrm>
          <a:custGeom>
            <a:avLst/>
            <a:gdLst>
              <a:gd name="T0" fmla="*/ 0 w 476"/>
              <a:gd name="T1" fmla="*/ 0 h 476"/>
              <a:gd name="T2" fmla="*/ 63 w 476"/>
              <a:gd name="T3" fmla="*/ 238 h 476"/>
              <a:gd name="T4" fmla="*/ 127 w 476"/>
              <a:gd name="T5" fmla="*/ 476 h 476"/>
              <a:gd name="T6" fmla="*/ 302 w 476"/>
              <a:gd name="T7" fmla="*/ 302 h 476"/>
              <a:gd name="T8" fmla="*/ 476 w 476"/>
              <a:gd name="T9" fmla="*/ 127 h 476"/>
              <a:gd name="T10" fmla="*/ 238 w 476"/>
              <a:gd name="T11" fmla="*/ 63 h 476"/>
              <a:gd name="T12" fmla="*/ 0 w 476"/>
              <a:gd name="T13" fmla="*/ 0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6" h="476">
                <a:moveTo>
                  <a:pt x="0" y="0"/>
                </a:moveTo>
                <a:lnTo>
                  <a:pt x="63" y="238"/>
                </a:lnTo>
                <a:lnTo>
                  <a:pt x="127" y="476"/>
                </a:lnTo>
                <a:lnTo>
                  <a:pt x="302" y="302"/>
                </a:lnTo>
                <a:lnTo>
                  <a:pt x="476" y="127"/>
                </a:lnTo>
                <a:lnTo>
                  <a:pt x="238" y="63"/>
                </a:lnTo>
                <a:lnTo>
                  <a:pt x="0" y="0"/>
                </a:lnTo>
                <a:close/>
              </a:path>
            </a:pathLst>
          </a:custGeom>
          <a:solidFill>
            <a:srgbClr val="009DD9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4" name="Freeform 12"/>
          <p:cNvSpPr/>
          <p:nvPr/>
        </p:nvSpPr>
        <p:spPr bwMode="auto">
          <a:xfrm>
            <a:off x="4222854" y="5155746"/>
            <a:ext cx="314313" cy="313208"/>
          </a:xfrm>
          <a:custGeom>
            <a:avLst/>
            <a:gdLst>
              <a:gd name="T0" fmla="*/ 128 w 477"/>
              <a:gd name="T1" fmla="*/ 0 h 476"/>
              <a:gd name="T2" fmla="*/ 64 w 477"/>
              <a:gd name="T3" fmla="*/ 238 h 476"/>
              <a:gd name="T4" fmla="*/ 0 w 477"/>
              <a:gd name="T5" fmla="*/ 476 h 476"/>
              <a:gd name="T6" fmla="*/ 238 w 477"/>
              <a:gd name="T7" fmla="*/ 413 h 476"/>
              <a:gd name="T8" fmla="*/ 477 w 477"/>
              <a:gd name="T9" fmla="*/ 349 h 476"/>
              <a:gd name="T10" fmla="*/ 302 w 477"/>
              <a:gd name="T11" fmla="*/ 174 h 476"/>
              <a:gd name="T12" fmla="*/ 128 w 477"/>
              <a:gd name="T13" fmla="*/ 0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7" h="476">
                <a:moveTo>
                  <a:pt x="128" y="0"/>
                </a:moveTo>
                <a:lnTo>
                  <a:pt x="64" y="238"/>
                </a:lnTo>
                <a:lnTo>
                  <a:pt x="0" y="476"/>
                </a:lnTo>
                <a:lnTo>
                  <a:pt x="238" y="413"/>
                </a:lnTo>
                <a:lnTo>
                  <a:pt x="477" y="349"/>
                </a:lnTo>
                <a:lnTo>
                  <a:pt x="302" y="174"/>
                </a:lnTo>
                <a:lnTo>
                  <a:pt x="128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0" name="Freeform 13"/>
          <p:cNvSpPr/>
          <p:nvPr/>
        </p:nvSpPr>
        <p:spPr bwMode="auto">
          <a:xfrm>
            <a:off x="7274898" y="5155746"/>
            <a:ext cx="313031" cy="313208"/>
          </a:xfrm>
          <a:custGeom>
            <a:avLst/>
            <a:gdLst>
              <a:gd name="T0" fmla="*/ 349 w 477"/>
              <a:gd name="T1" fmla="*/ 0 h 476"/>
              <a:gd name="T2" fmla="*/ 413 w 477"/>
              <a:gd name="T3" fmla="*/ 238 h 476"/>
              <a:gd name="T4" fmla="*/ 477 w 477"/>
              <a:gd name="T5" fmla="*/ 476 h 476"/>
              <a:gd name="T6" fmla="*/ 238 w 477"/>
              <a:gd name="T7" fmla="*/ 413 h 476"/>
              <a:gd name="T8" fmla="*/ 0 w 477"/>
              <a:gd name="T9" fmla="*/ 349 h 476"/>
              <a:gd name="T10" fmla="*/ 175 w 477"/>
              <a:gd name="T11" fmla="*/ 174 h 476"/>
              <a:gd name="T12" fmla="*/ 349 w 477"/>
              <a:gd name="T13" fmla="*/ 0 h 4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477" h="476">
                <a:moveTo>
                  <a:pt x="349" y="0"/>
                </a:moveTo>
                <a:lnTo>
                  <a:pt x="413" y="238"/>
                </a:lnTo>
                <a:lnTo>
                  <a:pt x="477" y="476"/>
                </a:lnTo>
                <a:lnTo>
                  <a:pt x="238" y="413"/>
                </a:lnTo>
                <a:lnTo>
                  <a:pt x="0" y="349"/>
                </a:lnTo>
                <a:lnTo>
                  <a:pt x="175" y="174"/>
                </a:lnTo>
                <a:lnTo>
                  <a:pt x="349" y="0"/>
                </a:lnTo>
                <a:close/>
              </a:path>
            </a:pathLst>
          </a:custGeom>
          <a:solidFill>
            <a:srgbClr val="009DD9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1" name="TextBox 34"/>
          <p:cNvSpPr txBox="1"/>
          <p:nvPr/>
        </p:nvSpPr>
        <p:spPr>
          <a:xfrm>
            <a:off x="4940492" y="3368187"/>
            <a:ext cx="1938904" cy="1182629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algn="ctr"/>
            <a:r>
              <a:rPr lang="zh-CN" altLang="en-US" sz="36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网络系统</a:t>
            </a:r>
            <a:endParaRPr lang="en-US" altLang="zh-CN" sz="36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Freeform 6"/>
          <p:cNvSpPr/>
          <p:nvPr/>
        </p:nvSpPr>
        <p:spPr bwMode="auto">
          <a:xfrm>
            <a:off x="4007322" y="1927396"/>
            <a:ext cx="1867920" cy="1870259"/>
          </a:xfrm>
          <a:custGeom>
            <a:avLst/>
            <a:gdLst>
              <a:gd name="T0" fmla="*/ 0 w 2839"/>
              <a:gd name="T1" fmla="*/ 2839 h 2839"/>
              <a:gd name="T2" fmla="*/ 2839 w 2839"/>
              <a:gd name="T3" fmla="*/ 0 h 2839"/>
              <a:gd name="T4" fmla="*/ 2839 w 2839"/>
              <a:gd name="T5" fmla="*/ 872 h 2839"/>
              <a:gd name="T6" fmla="*/ 872 w 2839"/>
              <a:gd name="T7" fmla="*/ 2839 h 2839"/>
              <a:gd name="T8" fmla="*/ 0 w 2839"/>
              <a:gd name="T9" fmla="*/ 2839 h 2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9" h="2839">
                <a:moveTo>
                  <a:pt x="0" y="2839"/>
                </a:moveTo>
                <a:cubicBezTo>
                  <a:pt x="37" y="1288"/>
                  <a:pt x="1288" y="37"/>
                  <a:pt x="2839" y="0"/>
                </a:cubicBezTo>
                <a:lnTo>
                  <a:pt x="2839" y="872"/>
                </a:lnTo>
                <a:cubicBezTo>
                  <a:pt x="1770" y="909"/>
                  <a:pt x="909" y="1770"/>
                  <a:pt x="872" y="2839"/>
                </a:cubicBezTo>
                <a:lnTo>
                  <a:pt x="0" y="2839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3" name="Freeform 7"/>
          <p:cNvSpPr/>
          <p:nvPr/>
        </p:nvSpPr>
        <p:spPr bwMode="auto">
          <a:xfrm>
            <a:off x="4007322" y="3891364"/>
            <a:ext cx="1867920" cy="1870259"/>
          </a:xfrm>
          <a:custGeom>
            <a:avLst/>
            <a:gdLst>
              <a:gd name="T0" fmla="*/ 2839 w 2839"/>
              <a:gd name="T1" fmla="*/ 2839 h 2839"/>
              <a:gd name="T2" fmla="*/ 0 w 2839"/>
              <a:gd name="T3" fmla="*/ 0 h 2839"/>
              <a:gd name="T4" fmla="*/ 872 w 2839"/>
              <a:gd name="T5" fmla="*/ 0 h 2839"/>
              <a:gd name="T6" fmla="*/ 2839 w 2839"/>
              <a:gd name="T7" fmla="*/ 1967 h 2839"/>
              <a:gd name="T8" fmla="*/ 2839 w 2839"/>
              <a:gd name="T9" fmla="*/ 2839 h 2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9" h="2839">
                <a:moveTo>
                  <a:pt x="2839" y="2839"/>
                </a:moveTo>
                <a:cubicBezTo>
                  <a:pt x="1288" y="2802"/>
                  <a:pt x="37" y="1551"/>
                  <a:pt x="0" y="0"/>
                </a:cubicBezTo>
                <a:lnTo>
                  <a:pt x="872" y="0"/>
                </a:lnTo>
                <a:cubicBezTo>
                  <a:pt x="909" y="1069"/>
                  <a:pt x="1770" y="1930"/>
                  <a:pt x="2839" y="1967"/>
                </a:cubicBezTo>
                <a:lnTo>
                  <a:pt x="2839" y="2839"/>
                </a:lnTo>
                <a:close/>
              </a:path>
            </a:pathLst>
          </a:custGeom>
          <a:solidFill>
            <a:srgbClr val="009DD9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5" name="Freeform 8"/>
          <p:cNvSpPr/>
          <p:nvPr/>
        </p:nvSpPr>
        <p:spPr bwMode="auto">
          <a:xfrm>
            <a:off x="5970179" y="3891364"/>
            <a:ext cx="1867920" cy="1870259"/>
          </a:xfrm>
          <a:custGeom>
            <a:avLst/>
            <a:gdLst>
              <a:gd name="T0" fmla="*/ 2839 w 2839"/>
              <a:gd name="T1" fmla="*/ 0 h 2839"/>
              <a:gd name="T2" fmla="*/ 0 w 2839"/>
              <a:gd name="T3" fmla="*/ 2839 h 2839"/>
              <a:gd name="T4" fmla="*/ 0 w 2839"/>
              <a:gd name="T5" fmla="*/ 1967 h 2839"/>
              <a:gd name="T6" fmla="*/ 1967 w 2839"/>
              <a:gd name="T7" fmla="*/ 0 h 2839"/>
              <a:gd name="T8" fmla="*/ 2839 w 2839"/>
              <a:gd name="T9" fmla="*/ 0 h 2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9" h="2839">
                <a:moveTo>
                  <a:pt x="2839" y="0"/>
                </a:moveTo>
                <a:cubicBezTo>
                  <a:pt x="2802" y="1551"/>
                  <a:pt x="1551" y="2802"/>
                  <a:pt x="0" y="2839"/>
                </a:cubicBezTo>
                <a:lnTo>
                  <a:pt x="0" y="1967"/>
                </a:lnTo>
                <a:cubicBezTo>
                  <a:pt x="1069" y="1930"/>
                  <a:pt x="1930" y="1069"/>
                  <a:pt x="1967" y="0"/>
                </a:cubicBezTo>
                <a:lnTo>
                  <a:pt x="2839" y="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Freeform 9"/>
          <p:cNvSpPr/>
          <p:nvPr/>
        </p:nvSpPr>
        <p:spPr bwMode="auto">
          <a:xfrm>
            <a:off x="5970179" y="1927396"/>
            <a:ext cx="1867920" cy="1870259"/>
          </a:xfrm>
          <a:custGeom>
            <a:avLst/>
            <a:gdLst>
              <a:gd name="T0" fmla="*/ 0 w 2839"/>
              <a:gd name="T1" fmla="*/ 0 h 2839"/>
              <a:gd name="T2" fmla="*/ 2839 w 2839"/>
              <a:gd name="T3" fmla="*/ 2839 h 2839"/>
              <a:gd name="T4" fmla="*/ 1967 w 2839"/>
              <a:gd name="T5" fmla="*/ 2839 h 2839"/>
              <a:gd name="T6" fmla="*/ 0 w 2839"/>
              <a:gd name="T7" fmla="*/ 872 h 2839"/>
              <a:gd name="T8" fmla="*/ 0 w 2839"/>
              <a:gd name="T9" fmla="*/ 0 h 283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2839" h="2839">
                <a:moveTo>
                  <a:pt x="0" y="0"/>
                </a:moveTo>
                <a:cubicBezTo>
                  <a:pt x="1551" y="37"/>
                  <a:pt x="2802" y="1288"/>
                  <a:pt x="2839" y="2839"/>
                </a:cubicBezTo>
                <a:lnTo>
                  <a:pt x="1967" y="2839"/>
                </a:lnTo>
                <a:cubicBezTo>
                  <a:pt x="1930" y="1770"/>
                  <a:pt x="1069" y="909"/>
                  <a:pt x="0" y="872"/>
                </a:cubicBezTo>
                <a:lnTo>
                  <a:pt x="0" y="0"/>
                </a:lnTo>
                <a:close/>
              </a:path>
            </a:pathLst>
          </a:custGeom>
          <a:solidFill>
            <a:srgbClr val="009DD9"/>
          </a:solidFill>
          <a:ln>
            <a:noFill/>
          </a:ln>
        </p:spPr>
        <p:txBody>
          <a:bodyPr vert="horz" wrap="square" lIns="73910" tIns="36956" rIns="73910" bIns="36956" numCol="1" anchor="t" anchorCtr="0" compatLnSpc="1"/>
          <a:lstStyle/>
          <a:p>
            <a:endParaRPr lang="zh-CN" altLang="en-US" sz="242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7" name="TextBox 35"/>
          <p:cNvSpPr txBox="1"/>
          <p:nvPr/>
        </p:nvSpPr>
        <p:spPr>
          <a:xfrm>
            <a:off x="694490" y="1777356"/>
            <a:ext cx="1938904" cy="300080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r>
              <a:rPr lang="en-US" altLang="zh-CN" sz="1465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NetDevice</a:t>
            </a:r>
            <a:endParaRPr lang="en-US" altLang="zh-CN" sz="242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19" name="TextBox 36"/>
          <p:cNvSpPr txBox="1"/>
          <p:nvPr/>
        </p:nvSpPr>
        <p:spPr>
          <a:xfrm>
            <a:off x="694490" y="2106047"/>
            <a:ext cx="3053191" cy="1843405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网络设备接口，定义了网络设备的基本操作和特性。根据抽象NetDevice接口可以实现不同网络设备，包括</a:t>
            </a:r>
            <a:r>
              <a:rPr lang="zh-CN" altLang="zh-CN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虚拟本地设备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VirtioNetDevice和</a:t>
            </a:r>
            <a:r>
              <a:rPr lang="zh-CN" altLang="zh-CN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虚拟本地回环设备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LoopbackDev。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4" name="直接连接符 23"/>
          <p:cNvCxnSpPr/>
          <p:nvPr/>
        </p:nvCxnSpPr>
        <p:spPr>
          <a:xfrm>
            <a:off x="788235" y="2105113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TextBox 35"/>
          <p:cNvSpPr txBox="1"/>
          <p:nvPr/>
        </p:nvSpPr>
        <p:spPr>
          <a:xfrm>
            <a:off x="684018" y="4323317"/>
            <a:ext cx="1938904" cy="300080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r>
              <a:rPr lang="en-US" altLang="zh-CN" sz="1465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InterfaceWrapper</a:t>
            </a:r>
            <a:endParaRPr lang="en-US" altLang="zh-CN" sz="242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59" name="TextBox 36"/>
          <p:cNvSpPr txBox="1"/>
          <p:nvPr/>
        </p:nvSpPr>
        <p:spPr>
          <a:xfrm>
            <a:off x="684018" y="4652008"/>
            <a:ext cx="3053191" cy="1822420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网卡抽象，系统使用</a:t>
            </a:r>
            <a:r>
              <a:rPr lang="zh-CN" altLang="zh-CN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InterfaceWrapper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来封装 smoltcp 的Interface 接口NetDeviceWrapper，提供对网卡设备的统一管理和操作。可以支持创建多个硬件网卡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0" name="直接连接符 59"/>
          <p:cNvCxnSpPr/>
          <p:nvPr/>
        </p:nvCxnSpPr>
        <p:spPr>
          <a:xfrm>
            <a:off x="777763" y="4651074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35"/>
          <p:cNvSpPr txBox="1"/>
          <p:nvPr/>
        </p:nvSpPr>
        <p:spPr>
          <a:xfrm>
            <a:off x="7885445" y="4652008"/>
            <a:ext cx="1938904" cy="300080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r>
              <a:rPr lang="en-US" altLang="zh-CN" sz="1465" b="1" dirty="0" err="1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ListenTable</a:t>
            </a:r>
            <a:endParaRPr lang="en-US" altLang="zh-CN" sz="242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66" name="TextBox 36"/>
          <p:cNvSpPr txBox="1"/>
          <p:nvPr/>
        </p:nvSpPr>
        <p:spPr>
          <a:xfrm>
            <a:off x="7885445" y="4980699"/>
            <a:ext cx="3053191" cy="1231489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lvl="0" algn="l">
              <a:lnSpc>
                <a:spcPct val="120000"/>
              </a:lnSpc>
              <a:buClrTx/>
              <a:buSzTx/>
              <a:buFontTx/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全局监听表，用于管理所有监听的端口和连接的socket。监听表维护一个</a:t>
            </a:r>
            <a:r>
              <a:rPr lang="zh-CN" altLang="zh-CN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端口到对应连接套接字的映射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67" name="直接连接符 66"/>
          <p:cNvCxnSpPr/>
          <p:nvPr/>
        </p:nvCxnSpPr>
        <p:spPr>
          <a:xfrm>
            <a:off x="7979190" y="4979765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TextBox 35"/>
          <p:cNvSpPr txBox="1"/>
          <p:nvPr/>
        </p:nvSpPr>
        <p:spPr>
          <a:xfrm>
            <a:off x="7838099" y="1504996"/>
            <a:ext cx="1938904" cy="300080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r>
              <a:rPr lang="en-US" altLang="zh-CN" sz="1465" b="1" dirty="0">
                <a:solidFill>
                  <a:prstClr val="black">
                    <a:lumMod val="65000"/>
                    <a:lumOff val="35000"/>
                  </a:prst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</a:t>
            </a:r>
            <a:endParaRPr lang="en-US" altLang="zh-CN" sz="2420" b="1" dirty="0">
              <a:solidFill>
                <a:schemeClr val="tx1">
                  <a:lumMod val="75000"/>
                  <a:lumOff val="25000"/>
                </a:schemeClr>
              </a:solidFill>
              <a:latin typeface="+mj-ea"/>
              <a:ea typeface="+mj-ea"/>
            </a:endParaRPr>
          </a:p>
        </p:txBody>
      </p:sp>
      <p:sp>
        <p:nvSpPr>
          <p:cNvPr id="72" name="TextBox 36"/>
          <p:cNvSpPr txBox="1"/>
          <p:nvPr/>
        </p:nvSpPr>
        <p:spPr>
          <a:xfrm>
            <a:off x="7838099" y="1833687"/>
            <a:ext cx="3053191" cy="958215"/>
          </a:xfrm>
          <a:prstGeom prst="rect">
            <a:avLst/>
          </a:prstGeom>
          <a:noFill/>
        </p:spPr>
        <p:txBody>
          <a:bodyPr wrap="square" lIns="73910" tIns="36956" rIns="73910" bIns="36956" rtlCol="0">
            <a:spAutoFit/>
          </a:bodyPr>
          <a:lstStyle/>
          <a:p>
            <a:pPr lvl="0">
              <a:lnSpc>
                <a:spcPct val="120000"/>
              </a:lnSpc>
            </a:pP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Socket 提供了对内核套接字的封装，并实现</a:t>
            </a:r>
            <a:r>
              <a:rPr lang="zh-CN" altLang="zh-CN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FileOp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接口，允许通过文件描述符进行访问和操作。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3" name="直接连接符 72"/>
          <p:cNvCxnSpPr/>
          <p:nvPr/>
        </p:nvCxnSpPr>
        <p:spPr>
          <a:xfrm>
            <a:off x="7931844" y="1832753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20" name="图片 1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21" name="TextBox 6"/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rgbClr val="949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Box 9"/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24"/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1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" name="TextBox 9"/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7" name="直接连接符 26"/>
          <p:cNvCxnSpPr/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-249803" y="1141036"/>
            <a:ext cx="4481239" cy="38227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3.5.3 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网络模块</a:t>
            </a:r>
            <a:r>
              <a:rPr lang="en-US" altLang="zh-CN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网络轮询数据收发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剪去对角的矩形 5"/>
          <p:cNvSpPr/>
          <p:nvPr/>
        </p:nvSpPr>
        <p:spPr>
          <a:xfrm>
            <a:off x="7960565" y="1309104"/>
            <a:ext cx="3708525" cy="2389517"/>
          </a:xfrm>
          <a:prstGeom prst="snip2DiagRect">
            <a:avLst>
              <a:gd name="adj1" fmla="val 8229"/>
              <a:gd name="adj2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/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8176395" y="1815336"/>
            <a:ext cx="342353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网络设备封装了smoltcp的Device接口和NetDevice接口实现了对底层设备的抽象。这使得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能够支持多种类型的网络设备，包括虚拟网卡和回环设备。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6" name="剪去对角的矩形 5"/>
          <p:cNvSpPr/>
          <p:nvPr/>
        </p:nvSpPr>
        <p:spPr>
          <a:xfrm>
            <a:off x="8033900" y="4199122"/>
            <a:ext cx="3798781" cy="2062298"/>
          </a:xfrm>
          <a:prstGeom prst="snip2DiagRect">
            <a:avLst>
              <a:gd name="adj1" fmla="val 8229"/>
              <a:gd name="adj2" fmla="val 16667"/>
            </a:avLst>
          </a:prstGeom>
          <a:solidFill>
            <a:schemeClr val="accent1">
              <a:lumMod val="20000"/>
              <a:lumOff val="80000"/>
            </a:schemeClr>
          </a:solidFill>
          <a:ln w="28575" cmpd="sng">
            <a:solidFill>
              <a:schemeClr val="accent1">
                <a:shade val="50000"/>
              </a:schemeClr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indent="0" algn="ctr"/>
            <a:endParaRPr lang="zh-CN" altLang="en-US" sz="2000" b="1" dirty="0"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  <a:sym typeface="+mn-ea"/>
            </a:endParaRPr>
          </a:p>
        </p:txBody>
      </p:sp>
      <p:sp>
        <p:nvSpPr>
          <p:cNvPr id="47" name="文本框 46"/>
          <p:cNvSpPr txBox="1"/>
          <p:nvPr/>
        </p:nvSpPr>
        <p:spPr>
          <a:xfrm>
            <a:off x="8167491" y="4814772"/>
            <a:ext cx="342353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>
              <a:buClrTx/>
              <a:buSzTx/>
              <a:buFontTx/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每个网络设备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</a:t>
            </a:r>
            <a:r>
              <a:rPr lang="zh-CN" altLang="zh-CN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poll_interfaces</a:t>
            </a:r>
            <a:r>
              <a:rPr lang="zh-CN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对底层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RingBuffer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的轮询，进而通过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send/</a:t>
            </a:r>
            <a:r>
              <a:rPr lang="en-US" altLang="zh-CN" sz="1600" dirty="0" err="1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recv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实现数据收发</a:t>
            </a:r>
            <a:endParaRPr lang="zh-CN" altLang="zh-CN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2524" y="1900041"/>
            <a:ext cx="7058025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9" name="TextBox 6"/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rgbClr val="949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4" name="TextBox 9"/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1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TextBox 9"/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7" name="直接连接符 16"/>
          <p:cNvCxnSpPr/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381504" y="-4381501"/>
            <a:ext cx="342900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021550" y="2516182"/>
            <a:ext cx="2148897" cy="1912427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265080" y="3167744"/>
            <a:ext cx="1781607" cy="6451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 1</a:t>
            </a:r>
            <a:endParaRPr lang="en-US" altLang="zh-CN" sz="3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923330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54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54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99072" y="577488"/>
            <a:ext cx="4393855" cy="1964311"/>
          </a:xfrm>
          <a:prstGeom prst="rect">
            <a:avLst/>
          </a:prstGeom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581788" y="3487703"/>
            <a:ext cx="1028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Part.4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1323439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  <a:endParaRPr lang="zh-CN" altLang="en-US" sz="40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40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227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文本框 4"/>
          <p:cNvSpPr txBox="1"/>
          <p:nvPr/>
        </p:nvSpPr>
        <p:spPr>
          <a:xfrm>
            <a:off x="2676400" y="2684110"/>
            <a:ext cx="7290207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    </a:t>
            </a:r>
            <a:r>
              <a:rPr lang="zh-CN" altLang="en-US" b="1" dirty="0">
                <a:solidFill>
                  <a:srgbClr val="3494BA"/>
                </a:solidFill>
              </a:rPr>
              <a:t>内存管理模块</a:t>
            </a:r>
            <a:r>
              <a:rPr lang="zh-CN" altLang="en-US" dirty="0"/>
              <a:t>，提供高效的内存分配和虚拟内存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b="1" dirty="0">
                <a:solidFill>
                  <a:srgbClr val="3494BA"/>
                </a:solidFill>
              </a:rPr>
              <a:t>    文件系统</a:t>
            </a:r>
            <a:r>
              <a:rPr lang="zh-CN" altLang="en-US" dirty="0"/>
              <a:t>，支持多种文件操作和目录管理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b="1" dirty="0">
                <a:solidFill>
                  <a:srgbClr val="3494BA"/>
                </a:solidFill>
              </a:rPr>
              <a:t>    完善的信号机制</a:t>
            </a:r>
            <a:r>
              <a:rPr lang="zh-CN" altLang="en-US" dirty="0"/>
              <a:t>，支持进程间的信号传递和处理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b="1" dirty="0">
                <a:solidFill>
                  <a:srgbClr val="3494BA"/>
                </a:solidFill>
              </a:rPr>
              <a:t>    进程管理系统</a:t>
            </a:r>
            <a:r>
              <a:rPr lang="zh-CN" altLang="en-US" dirty="0"/>
              <a:t>，支持多任务调度和进程间通信 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zh-CN" dirty="0"/>
          </a:p>
          <a:p>
            <a:r>
              <a:rPr lang="zh-CN" altLang="en-US" b="1" dirty="0">
                <a:solidFill>
                  <a:srgbClr val="3494BA"/>
                </a:solidFill>
              </a:rPr>
              <a:t>    网络协议栈</a:t>
            </a:r>
            <a:r>
              <a:rPr lang="zh-CN" altLang="en-US" dirty="0"/>
              <a:t>，支持 </a:t>
            </a:r>
            <a:r>
              <a:rPr lang="en-US" altLang="zh-CN" dirty="0"/>
              <a:t>TCP/IP </a:t>
            </a:r>
            <a:r>
              <a:rPr lang="zh-CN" altLang="en-US" dirty="0"/>
              <a:t>协议和基本网络通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681559" y="1783310"/>
            <a:ext cx="629050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dirty="0"/>
              <a:t>截至初赛结束前，</a:t>
            </a:r>
            <a:r>
              <a:rPr lang="en-US" altLang="zh-CN" dirty="0" err="1"/>
              <a:t>RocketOS</a:t>
            </a:r>
            <a:r>
              <a:rPr lang="en-US" altLang="zh-CN" dirty="0"/>
              <a:t> </a:t>
            </a:r>
            <a:r>
              <a:rPr lang="zh-CN" altLang="en-US" dirty="0"/>
              <a:t>已经实现了以下核心功能模块：</a:t>
            </a:r>
            <a:endParaRPr lang="en-US" altLang="zh-CN" dirty="0"/>
          </a:p>
          <a:p>
            <a:endParaRPr lang="zh-CN" altLang="en-US" dirty="0"/>
          </a:p>
        </p:txBody>
      </p:sp>
      <p:pic>
        <p:nvPicPr>
          <p:cNvPr id="10" name="图形 9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2554705" y="2683965"/>
            <a:ext cx="408231" cy="408231"/>
          </a:xfrm>
          <a:prstGeom prst="rect">
            <a:avLst/>
          </a:prstGeom>
        </p:spPr>
      </p:pic>
      <p:pic>
        <p:nvPicPr>
          <p:cNvPr id="12" name="图形 11" descr="文档 纯色填充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2554705" y="3176592"/>
            <a:ext cx="426720" cy="426720"/>
          </a:xfrm>
          <a:prstGeom prst="rect">
            <a:avLst/>
          </a:prstGeom>
        </p:spPr>
      </p:pic>
      <p:pic>
        <p:nvPicPr>
          <p:cNvPr id="15" name="图形 14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2554705" y="4296855"/>
            <a:ext cx="425534" cy="425534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2537403" y="3737317"/>
            <a:ext cx="425533" cy="425533"/>
          </a:xfrm>
          <a:prstGeom prst="rect">
            <a:avLst/>
          </a:prstGeom>
        </p:spPr>
      </p:pic>
      <p:pic>
        <p:nvPicPr>
          <p:cNvPr id="17" name="图形 16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2537403" y="4856393"/>
            <a:ext cx="425533" cy="425533"/>
          </a:xfrm>
          <a:prstGeom prst="rect">
            <a:avLst/>
          </a:prstGeom>
        </p:spPr>
      </p:pic>
      <p:sp>
        <p:nvSpPr>
          <p:cNvPr id="30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32" name="TextBox 6"/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rgbClr val="949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3" name="TextBox 9"/>
          <p:cNvSpPr txBox="1"/>
          <p:nvPr/>
        </p:nvSpPr>
        <p:spPr>
          <a:xfrm>
            <a:off x="7381714" y="23304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9449178" y="-2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  <a:endParaRPr lang="zh-CN" altLang="en-US" sz="1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7" name="TextBox 9"/>
          <p:cNvSpPr txBox="1"/>
          <p:nvPr/>
        </p:nvSpPr>
        <p:spPr>
          <a:xfrm>
            <a:off x="5143784" y="224419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8" name="直接连接符 37"/>
          <p:cNvCxnSpPr/>
          <p:nvPr/>
        </p:nvCxnSpPr>
        <p:spPr>
          <a:xfrm>
            <a:off x="4861507" y="255695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直接连接符 38"/>
          <p:cNvCxnSpPr/>
          <p:nvPr/>
        </p:nvCxnSpPr>
        <p:spPr>
          <a:xfrm>
            <a:off x="6928970" y="252463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425752" y="1528840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681559" y="1108968"/>
            <a:ext cx="1888386" cy="38227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后续计划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74"/>
          <p:cNvSpPr txBox="1"/>
          <p:nvPr>
            <p:custDataLst>
              <p:tags r:id="rId1"/>
            </p:custDataLst>
          </p:nvPr>
        </p:nvSpPr>
        <p:spPr>
          <a:xfrm>
            <a:off x="4848898" y="2141941"/>
            <a:ext cx="5088565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目前已实现的接口尚未覆盖全部标准功能，部分行为存在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边界未明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或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错误码处理不规范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的问题。下一阶段将系统性地比对 POSIX 标准，完善系统调用的语义与实现</a:t>
            </a:r>
            <a:endParaRPr lang="zh-CN" altLang="en-US" sz="1335" dirty="0">
              <a:solidFill>
                <a:schemeClr val="tx1">
                  <a:lumMod val="75000"/>
                  <a:lumOff val="2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TextBox 75"/>
          <p:cNvSpPr txBox="1"/>
          <p:nvPr>
            <p:custDataLst>
              <p:tags r:id="rId2"/>
            </p:custDataLst>
          </p:nvPr>
        </p:nvSpPr>
        <p:spPr>
          <a:xfrm>
            <a:off x="4848898" y="3194502"/>
            <a:ext cx="5088565" cy="76898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ts val="2000"/>
              </a:lnSpc>
            </a:pP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当前系统已具备基本的虚拟文件系统（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VFS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）框架，然而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文件系统实现仍较为单一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续将引入对多种文件系统类型（如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ext2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等）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5" name="矩形 3"/>
          <p:cNvSpPr/>
          <p:nvPr>
            <p:custDataLst>
              <p:tags r:id="rId3"/>
            </p:custDataLst>
          </p:nvPr>
        </p:nvSpPr>
        <p:spPr>
          <a:xfrm>
            <a:off x="1823720" y="2305685"/>
            <a:ext cx="2434590" cy="626745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系统调用</a:t>
            </a:r>
            <a:endParaRPr lang="zh-CN" altLang="en-US" sz="2800"/>
          </a:p>
        </p:txBody>
      </p:sp>
      <p:grpSp>
        <p:nvGrpSpPr>
          <p:cNvPr id="31" name="组合 30"/>
          <p:cNvGrpSpPr/>
          <p:nvPr>
            <p:custDataLst>
              <p:tags r:id="rId4"/>
            </p:custDataLst>
          </p:nvPr>
        </p:nvGrpSpPr>
        <p:grpSpPr>
          <a:xfrm>
            <a:off x="1473390" y="2286537"/>
            <a:ext cx="672074" cy="672075"/>
            <a:chOff x="2769119" y="1848492"/>
            <a:chExt cx="504056" cy="504056"/>
          </a:xfrm>
        </p:grpSpPr>
        <p:sp>
          <p:nvSpPr>
            <p:cNvPr id="32" name="椭圆 31"/>
            <p:cNvSpPr/>
            <p:nvPr>
              <p:custDataLst>
                <p:tags r:id="rId5"/>
              </p:custDataLst>
            </p:nvPr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36" name="TextBox 66"/>
            <p:cNvSpPr txBox="1"/>
            <p:nvPr>
              <p:custDataLst>
                <p:tags r:id="rId6"/>
              </p:custDataLst>
            </p:nvPr>
          </p:nvSpPr>
          <p:spPr>
            <a:xfrm>
              <a:off x="2808589" y="1931243"/>
              <a:ext cx="390973" cy="315423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01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3" name="TextBox 72"/>
          <p:cNvSpPr txBox="1"/>
          <p:nvPr>
            <p:custDataLst>
              <p:tags r:id="rId7"/>
            </p:custDataLst>
          </p:nvPr>
        </p:nvSpPr>
        <p:spPr>
          <a:xfrm>
            <a:off x="1473390" y="5564505"/>
            <a:ext cx="350520" cy="4203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endParaRPr lang="zh-CN" altLang="en-US" sz="2135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3"/>
          <p:cNvSpPr/>
          <p:nvPr>
            <p:custDataLst>
              <p:tags r:id="rId8"/>
            </p:custDataLst>
          </p:nvPr>
        </p:nvSpPr>
        <p:spPr>
          <a:xfrm>
            <a:off x="1772285" y="3257550"/>
            <a:ext cx="2487295" cy="626745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文件系统</a:t>
            </a:r>
            <a:endParaRPr lang="zh-CN" altLang="en-US" sz="2800"/>
          </a:p>
        </p:txBody>
      </p:sp>
      <p:grpSp>
        <p:nvGrpSpPr>
          <p:cNvPr id="3" name="组合 2"/>
          <p:cNvGrpSpPr/>
          <p:nvPr>
            <p:custDataLst>
              <p:tags r:id="rId9"/>
            </p:custDataLst>
          </p:nvPr>
        </p:nvGrpSpPr>
        <p:grpSpPr>
          <a:xfrm>
            <a:off x="1473390" y="3258722"/>
            <a:ext cx="672074" cy="672075"/>
            <a:chOff x="2769119" y="1848492"/>
            <a:chExt cx="504056" cy="504056"/>
          </a:xfrm>
        </p:grpSpPr>
        <p:sp>
          <p:nvSpPr>
            <p:cNvPr id="4" name="椭圆 3"/>
            <p:cNvSpPr/>
            <p:nvPr>
              <p:custDataLst>
                <p:tags r:id="rId10"/>
              </p:custDataLst>
            </p:nvPr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0" name="TextBox 66"/>
            <p:cNvSpPr txBox="1"/>
            <p:nvPr>
              <p:custDataLst>
                <p:tags r:id="rId11"/>
              </p:custDataLst>
            </p:nvPr>
          </p:nvSpPr>
          <p:spPr>
            <a:xfrm>
              <a:off x="2808589" y="1931243"/>
              <a:ext cx="388620" cy="315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02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矩形 3"/>
          <p:cNvSpPr/>
          <p:nvPr>
            <p:custDataLst>
              <p:tags r:id="rId12"/>
            </p:custDataLst>
          </p:nvPr>
        </p:nvSpPr>
        <p:spPr>
          <a:xfrm>
            <a:off x="1772285" y="4200525"/>
            <a:ext cx="2486660" cy="626745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网络模型</a:t>
            </a:r>
            <a:endParaRPr lang="zh-CN" altLang="en-US" sz="2800"/>
          </a:p>
        </p:txBody>
      </p:sp>
      <p:grpSp>
        <p:nvGrpSpPr>
          <p:cNvPr id="12" name="组合 11"/>
          <p:cNvGrpSpPr/>
          <p:nvPr>
            <p:custDataLst>
              <p:tags r:id="rId13"/>
            </p:custDataLst>
          </p:nvPr>
        </p:nvGrpSpPr>
        <p:grpSpPr>
          <a:xfrm>
            <a:off x="1473390" y="4183917"/>
            <a:ext cx="672074" cy="672075"/>
            <a:chOff x="2769119" y="1848492"/>
            <a:chExt cx="504056" cy="504056"/>
          </a:xfrm>
        </p:grpSpPr>
        <p:sp>
          <p:nvSpPr>
            <p:cNvPr id="13" name="椭圆 12"/>
            <p:cNvSpPr/>
            <p:nvPr>
              <p:custDataLst>
                <p:tags r:id="rId14"/>
              </p:custDataLst>
            </p:nvPr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15" name="TextBox 66"/>
            <p:cNvSpPr txBox="1"/>
            <p:nvPr>
              <p:custDataLst>
                <p:tags r:id="rId15"/>
              </p:custDataLst>
            </p:nvPr>
          </p:nvSpPr>
          <p:spPr>
            <a:xfrm>
              <a:off x="2808589" y="1931243"/>
              <a:ext cx="388620" cy="315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03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6" name="矩形 3"/>
          <p:cNvSpPr/>
          <p:nvPr>
            <p:custDataLst>
              <p:tags r:id="rId16"/>
            </p:custDataLst>
          </p:nvPr>
        </p:nvSpPr>
        <p:spPr>
          <a:xfrm>
            <a:off x="1710690" y="5155565"/>
            <a:ext cx="2548255" cy="626745"/>
          </a:xfrm>
          <a:custGeom>
            <a:avLst/>
            <a:gdLst/>
            <a:ahLst/>
            <a:cxnLst/>
            <a:rect l="l" t="t" r="r" b="b"/>
            <a:pathLst>
              <a:path w="5192450" h="1305562">
                <a:moveTo>
                  <a:pt x="648072" y="0"/>
                </a:moveTo>
                <a:lnTo>
                  <a:pt x="4680520" y="0"/>
                </a:lnTo>
                <a:lnTo>
                  <a:pt x="4680520" y="534"/>
                </a:lnTo>
                <a:lnTo>
                  <a:pt x="4756983" y="534"/>
                </a:lnTo>
                <a:cubicBezTo>
                  <a:pt x="4781822" y="0"/>
                  <a:pt x="4807189" y="5871"/>
                  <a:pt x="4830442" y="19749"/>
                </a:cubicBezTo>
                <a:cubicBezTo>
                  <a:pt x="4852109" y="32025"/>
                  <a:pt x="4869549" y="49639"/>
                  <a:pt x="4881176" y="70456"/>
                </a:cubicBezTo>
                <a:lnTo>
                  <a:pt x="5172368" y="579657"/>
                </a:lnTo>
                <a:cubicBezTo>
                  <a:pt x="5185051" y="601007"/>
                  <a:pt x="5192450" y="626093"/>
                  <a:pt x="5192450" y="652781"/>
                </a:cubicBezTo>
                <a:cubicBezTo>
                  <a:pt x="5192450" y="680003"/>
                  <a:pt x="5185051" y="705089"/>
                  <a:pt x="5171839" y="726439"/>
                </a:cubicBezTo>
                <a:lnTo>
                  <a:pt x="4881176" y="1235640"/>
                </a:lnTo>
                <a:cubicBezTo>
                  <a:pt x="4869021" y="1255923"/>
                  <a:pt x="4852109" y="1273537"/>
                  <a:pt x="4830442" y="1286347"/>
                </a:cubicBezTo>
                <a:cubicBezTo>
                  <a:pt x="4807717" y="1299691"/>
                  <a:pt x="4782879" y="1305562"/>
                  <a:pt x="4758040" y="1305028"/>
                </a:cubicBezTo>
                <a:lnTo>
                  <a:pt x="4680520" y="1305028"/>
                </a:lnTo>
                <a:lnTo>
                  <a:pt x="4680520" y="1305562"/>
                </a:lnTo>
                <a:lnTo>
                  <a:pt x="648072" y="1305562"/>
                </a:lnTo>
                <a:lnTo>
                  <a:pt x="648072" y="1305028"/>
                </a:lnTo>
                <a:lnTo>
                  <a:pt x="431239" y="1305028"/>
                </a:lnTo>
                <a:cubicBezTo>
                  <a:pt x="407986" y="1305028"/>
                  <a:pt x="383676" y="1299157"/>
                  <a:pt x="362008" y="1286347"/>
                </a:cubicBezTo>
                <a:cubicBezTo>
                  <a:pt x="340341" y="1273537"/>
                  <a:pt x="322901" y="1255923"/>
                  <a:pt x="311274" y="1235107"/>
                </a:cubicBezTo>
                <a:lnTo>
                  <a:pt x="19025" y="723770"/>
                </a:lnTo>
                <a:cubicBezTo>
                  <a:pt x="6870" y="702954"/>
                  <a:pt x="0" y="678935"/>
                  <a:pt x="0" y="652781"/>
                </a:cubicBezTo>
                <a:cubicBezTo>
                  <a:pt x="0" y="626627"/>
                  <a:pt x="6870" y="602608"/>
                  <a:pt x="19025" y="581258"/>
                </a:cubicBezTo>
                <a:lnTo>
                  <a:pt x="310217" y="72057"/>
                </a:lnTo>
                <a:cubicBezTo>
                  <a:pt x="322372" y="51240"/>
                  <a:pt x="339812" y="32559"/>
                  <a:pt x="362008" y="19749"/>
                </a:cubicBezTo>
                <a:cubicBezTo>
                  <a:pt x="382619" y="7473"/>
                  <a:pt x="405344" y="1068"/>
                  <a:pt x="428068" y="534"/>
                </a:cubicBezTo>
                <a:lnTo>
                  <a:pt x="648072" y="534"/>
                </a:lnTo>
                <a:close/>
              </a:path>
            </a:pathLst>
          </a:custGeom>
          <a:solidFill>
            <a:srgbClr val="0070C0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2800"/>
              <a:t>任务调度</a:t>
            </a:r>
            <a:endParaRPr lang="zh-CN" altLang="en-US" sz="2800"/>
          </a:p>
        </p:txBody>
      </p:sp>
      <p:grpSp>
        <p:nvGrpSpPr>
          <p:cNvPr id="17" name="组合 16"/>
          <p:cNvGrpSpPr/>
          <p:nvPr>
            <p:custDataLst>
              <p:tags r:id="rId17"/>
            </p:custDataLst>
          </p:nvPr>
        </p:nvGrpSpPr>
        <p:grpSpPr>
          <a:xfrm>
            <a:off x="1473390" y="5156737"/>
            <a:ext cx="672074" cy="672075"/>
            <a:chOff x="2769119" y="1848492"/>
            <a:chExt cx="504056" cy="504056"/>
          </a:xfrm>
        </p:grpSpPr>
        <p:sp>
          <p:nvSpPr>
            <p:cNvPr id="19" name="椭圆 18"/>
            <p:cNvSpPr/>
            <p:nvPr>
              <p:custDataLst>
                <p:tags r:id="rId18"/>
              </p:custDataLst>
            </p:nvPr>
          </p:nvSpPr>
          <p:spPr>
            <a:xfrm>
              <a:off x="2769119" y="1848492"/>
              <a:ext cx="504056" cy="504056"/>
            </a:xfrm>
            <a:prstGeom prst="ellipse">
              <a:avLst/>
            </a:prstGeom>
            <a:solidFill>
              <a:srgbClr val="00B0F0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3200"/>
            </a:p>
          </p:txBody>
        </p:sp>
        <p:sp>
          <p:nvSpPr>
            <p:cNvPr id="24" name="TextBox 66"/>
            <p:cNvSpPr txBox="1"/>
            <p:nvPr>
              <p:custDataLst>
                <p:tags r:id="rId19"/>
              </p:custDataLst>
            </p:nvPr>
          </p:nvSpPr>
          <p:spPr>
            <a:xfrm>
              <a:off x="2808589" y="1942673"/>
              <a:ext cx="388620" cy="3152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135" b="1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04</a:t>
              </a:r>
              <a:endParaRPr lang="zh-CN" altLang="en-US" sz="2135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39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40" name="图片 39"/>
          <p:cNvPicPr>
            <a:picLocks noChangeAspect="1"/>
          </p:cNvPicPr>
          <p:nvPr/>
        </p:nvPicPr>
        <p:blipFill>
          <a:blip r:embed="rId2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45" name="TextBox 6"/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rgbClr val="949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8" name="TextBox 9"/>
          <p:cNvSpPr txBox="1"/>
          <p:nvPr/>
        </p:nvSpPr>
        <p:spPr>
          <a:xfrm>
            <a:off x="7394414" y="23304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9" name="矩形 48"/>
          <p:cNvSpPr/>
          <p:nvPr/>
        </p:nvSpPr>
        <p:spPr>
          <a:xfrm>
            <a:off x="9449178" y="-2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  <a:endParaRPr lang="zh-CN" altLang="en-US" sz="1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0" name="TextBox 9"/>
          <p:cNvSpPr txBox="1"/>
          <p:nvPr/>
        </p:nvSpPr>
        <p:spPr>
          <a:xfrm>
            <a:off x="5143784" y="224419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1" name="直接连接符 50"/>
          <p:cNvCxnSpPr/>
          <p:nvPr/>
        </p:nvCxnSpPr>
        <p:spPr>
          <a:xfrm>
            <a:off x="4861507" y="255695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直接连接符 51"/>
          <p:cNvCxnSpPr/>
          <p:nvPr/>
        </p:nvCxnSpPr>
        <p:spPr>
          <a:xfrm>
            <a:off x="6928970" y="252463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TextBox 75"/>
          <p:cNvSpPr txBox="1"/>
          <p:nvPr>
            <p:custDataLst>
              <p:tags r:id="rId21"/>
            </p:custDataLst>
          </p:nvPr>
        </p:nvSpPr>
        <p:spPr>
          <a:xfrm>
            <a:off x="4851827" y="4153805"/>
            <a:ext cx="508856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当前网络栈基于</a:t>
            </a:r>
            <a:r>
              <a:rPr lang="zh-CN" altLang="en-US" sz="1600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smoltcp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实现，虽然已具备基本的网络通信能力，但其不具备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阻塞式 socket</a:t>
            </a:r>
            <a:r>
              <a:rPr lang="zh-CN" altLang="en-US" sz="16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支持，同时对于本地回环网络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AF_UNIX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一族支持也有限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7" name="TextBox 75"/>
          <p:cNvSpPr txBox="1"/>
          <p:nvPr>
            <p:custDataLst>
              <p:tags r:id="rId22"/>
            </p:custDataLst>
          </p:nvPr>
        </p:nvSpPr>
        <p:spPr>
          <a:xfrm>
            <a:off x="4861507" y="5175632"/>
            <a:ext cx="5088565" cy="73866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当前调度器仍处于原型阶段，主要面向单核、简单任务的轮转调度，缺乏对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任务优先级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</a:t>
            </a:r>
            <a:r>
              <a:rPr lang="en-US" altLang="zh-CN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lang="en-US" altLang="zh-CN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CPU </a:t>
            </a:r>
            <a:r>
              <a:rPr lang="zh-CN" altLang="en-US" sz="1600" b="1" dirty="0">
                <a:solidFill>
                  <a:schemeClr val="accent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核间负载均衡</a:t>
            </a:r>
            <a:r>
              <a:rPr lang="zh-CN" altLang="en-US" sz="1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的支持</a:t>
            </a:r>
            <a:endParaRPr lang="zh-CN" altLang="en-US" sz="1600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MH_Other_8"/>
          <p:cNvPicPr/>
          <p:nvPr>
            <p:custDataLst>
              <p:tags r:id="rId1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16200000" flipH="1" flipV="1">
            <a:off x="6024001" y="-127232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" name="MH_Other_8"/>
          <p:cNvPicPr/>
          <p:nvPr>
            <p:custDataLst>
              <p:tags r:id="rId3"/>
            </p:custDataLst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887"/>
          <a:stretch>
            <a:fillRect/>
          </a:stretch>
        </p:blipFill>
        <p:spPr bwMode="auto">
          <a:xfrm rot="5400000" flipH="1">
            <a:off x="6024000" y="-3918019"/>
            <a:ext cx="144000" cy="10450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" name="矩形 7"/>
          <p:cNvSpPr/>
          <p:nvPr/>
        </p:nvSpPr>
        <p:spPr>
          <a:xfrm>
            <a:off x="0" y="1286740"/>
            <a:ext cx="12192000" cy="3875809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/>
          <p:cNvSpPr txBox="1"/>
          <p:nvPr/>
        </p:nvSpPr>
        <p:spPr>
          <a:xfrm>
            <a:off x="455611" y="3823689"/>
            <a:ext cx="11280774" cy="8299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4800" b="1" dirty="0">
                <a:solidFill>
                  <a:schemeClr val="bg1">
                    <a:lumMod val="9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感谢大家倾听</a:t>
            </a:r>
            <a:endParaRPr lang="zh-CN" altLang="en-US" sz="4800" b="1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7340"/>
          <a:stretch>
            <a:fillRect/>
          </a:stretch>
        </p:blipFill>
        <p:spPr>
          <a:xfrm>
            <a:off x="4880230" y="-367076"/>
            <a:ext cx="2450586" cy="3004064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 rotWithShape="1">
          <a:blip r:embed="rId5" cstate="print">
            <a:biLevel thresh="2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453"/>
          <a:stretch>
            <a:fillRect/>
          </a:stretch>
        </p:blipFill>
        <p:spPr>
          <a:xfrm>
            <a:off x="4425381" y="1974611"/>
            <a:ext cx="3341235" cy="1196848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98142" y="19208"/>
            <a:ext cx="6482267" cy="683879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321300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2095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Part.02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  <a:endParaRPr lang="zh-CN" altLang="en-US" sz="40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50"/>
    </mc:Choice>
    <mc:Fallback>
      <p:transition spd="slow"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直接连接符 33"/>
          <p:cNvCxnSpPr/>
          <p:nvPr/>
        </p:nvCxnSpPr>
        <p:spPr>
          <a:xfrm>
            <a:off x="311407" y="1396982"/>
            <a:ext cx="240000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6"/>
          <p:cNvSpPr txBox="1"/>
          <p:nvPr/>
        </p:nvSpPr>
        <p:spPr>
          <a:xfrm>
            <a:off x="526284" y="951878"/>
            <a:ext cx="1888386" cy="382270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865" b="1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  <a:endParaRPr lang="zh-CN" altLang="en-US" sz="1865" b="1" dirty="0">
              <a:solidFill>
                <a:schemeClr val="tx1">
                  <a:lumMod val="65000"/>
                  <a:lumOff val="3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4" name="TextBox 6"/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rgbClr val="949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9"/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4839773" y="0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  <a:endParaRPr lang="zh-CN" altLang="en-US" sz="1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9"/>
          <p:cNvSpPr txBox="1"/>
          <p:nvPr/>
        </p:nvSpPr>
        <p:spPr>
          <a:xfrm>
            <a:off x="7781010" y="25569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1" name="直接连接符 10"/>
          <p:cNvCxnSpPr/>
          <p:nvPr/>
        </p:nvCxnSpPr>
        <p:spPr>
          <a:xfrm>
            <a:off x="9515684" y="255695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文本框 13"/>
          <p:cNvSpPr txBox="1"/>
          <p:nvPr/>
        </p:nvSpPr>
        <p:spPr>
          <a:xfrm>
            <a:off x="311407" y="2734231"/>
            <a:ext cx="7284804" cy="1476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 dirty="0">
                <a:solidFill>
                  <a:srgbClr val="3494BA"/>
                </a:solidFill>
              </a:rPr>
              <a:t>      </a:t>
            </a:r>
            <a:r>
              <a:rPr lang="en-US" altLang="zh-CN" b="1" dirty="0" err="1">
                <a:solidFill>
                  <a:srgbClr val="3494BA"/>
                </a:solidFill>
              </a:rPr>
              <a:t>ltp</a:t>
            </a:r>
            <a:r>
              <a:rPr lang="zh-CN" altLang="en-US" b="1" dirty="0">
                <a:solidFill>
                  <a:srgbClr val="3494BA"/>
                </a:solidFill>
              </a:rPr>
              <a:t>测例</a:t>
            </a:r>
            <a:r>
              <a:rPr lang="zh-CN" altLang="en-US" dirty="0"/>
              <a:t>： 功能性测试，边界条件测试，错误处理与异常测试等</a:t>
            </a:r>
            <a:endParaRPr lang="zh-CN" altLang="en-US" dirty="0"/>
          </a:p>
          <a:p>
            <a:pPr marL="914400" lvl="5" indent="-285750">
              <a:buFont typeface="Arial" panose="020B0604020202020204" pitchFamily="34" charset="0"/>
              <a:buChar char="•"/>
            </a:pPr>
            <a:r>
              <a:rPr lang="en-US" altLang="zh-CN" dirty="0">
                <a:sym typeface="+mn-ea"/>
              </a:rPr>
              <a:t>ltp</a:t>
            </a:r>
            <a:r>
              <a:rPr lang="zh-CN" altLang="en-US" dirty="0">
                <a:sym typeface="+mn-ea"/>
              </a:rPr>
              <a:t>覆盖功能性测试，边界条件测试，错误处理与异常测试等</a:t>
            </a:r>
            <a:endParaRPr lang="zh-CN" altLang="en-US" dirty="0">
              <a:sym typeface="+mn-ea"/>
            </a:endParaRPr>
          </a:p>
          <a:p>
            <a:pPr marL="914400" lvl="5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高度符合</a:t>
            </a:r>
            <a:r>
              <a:rPr lang="en-US" altLang="zh-CN" dirty="0">
                <a:sym typeface="+mn-ea"/>
              </a:rPr>
              <a:t>POSIX (Portable Operating System Interface) </a:t>
            </a:r>
            <a:r>
              <a:rPr lang="zh-CN" altLang="en-US" dirty="0">
                <a:sym typeface="+mn-ea"/>
              </a:rPr>
              <a:t>标准，这使得它能更好地运行为 </a:t>
            </a:r>
            <a:r>
              <a:rPr lang="en-US" altLang="zh-CN" dirty="0">
                <a:sym typeface="+mn-ea"/>
              </a:rPr>
              <a:t>Linux </a:t>
            </a:r>
            <a:r>
              <a:rPr lang="zh-CN" altLang="en-US" dirty="0">
                <a:sym typeface="+mn-ea"/>
              </a:rPr>
              <a:t>编写的应用程序</a:t>
            </a:r>
            <a:endParaRPr lang="zh-CN" altLang="en-US" dirty="0"/>
          </a:p>
          <a:p>
            <a:pPr marL="914400" lvl="3" indent="-285750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健壮的</a:t>
            </a:r>
            <a:r>
              <a:rPr lang="zh-CN" altLang="en-US" b="1" dirty="0">
                <a:solidFill>
                  <a:srgbClr val="3494BA"/>
                </a:solidFill>
                <a:sym typeface="+mn-ea"/>
              </a:rPr>
              <a:t>错误处理机制</a:t>
            </a:r>
            <a:r>
              <a:rPr lang="zh-CN" altLang="en-US" b="1" dirty="0">
                <a:sym typeface="+mn-ea"/>
              </a:rPr>
              <a:t>，</a:t>
            </a:r>
            <a:r>
              <a:rPr lang="zh-CN" altLang="en-US" dirty="0">
                <a:sym typeface="+mn-ea"/>
              </a:rPr>
              <a:t>良好的</a:t>
            </a:r>
            <a:r>
              <a:rPr lang="zh-CN" altLang="en-US" b="1" dirty="0">
                <a:solidFill>
                  <a:srgbClr val="3494BA"/>
                </a:solidFill>
                <a:sym typeface="+mn-ea"/>
              </a:rPr>
              <a:t>资源管理</a:t>
            </a:r>
            <a:r>
              <a:rPr lang="zh-CN" altLang="en-US" dirty="0">
                <a:sym typeface="+mn-ea"/>
              </a:rPr>
              <a:t>能力</a:t>
            </a:r>
            <a:endParaRPr lang="zh-CN" altLang="en-US" b="1" dirty="0">
              <a:solidFill>
                <a:srgbClr val="3494BA"/>
              </a:solidFill>
            </a:endParaRPr>
          </a:p>
        </p:txBody>
      </p:sp>
      <p:sp>
        <p:nvSpPr>
          <p:cNvPr id="19" name="文本框 18"/>
          <p:cNvSpPr txBox="1"/>
          <p:nvPr/>
        </p:nvSpPr>
        <p:spPr>
          <a:xfrm>
            <a:off x="312061" y="4497012"/>
            <a:ext cx="775589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dirty="0">
                <a:solidFill>
                  <a:srgbClr val="3494BA"/>
                </a:solidFill>
              </a:rPr>
              <a:t>     文件</a:t>
            </a:r>
            <a:r>
              <a:rPr lang="en-US" altLang="zh-CN" b="1" dirty="0">
                <a:solidFill>
                  <a:srgbClr val="3494BA"/>
                </a:solidFill>
              </a:rPr>
              <a:t>I/O</a:t>
            </a:r>
            <a:r>
              <a:rPr lang="zh-CN" altLang="en-US" b="1" dirty="0">
                <a:solidFill>
                  <a:srgbClr val="3494BA"/>
                </a:solidFill>
              </a:rPr>
              <a:t>高效， </a:t>
            </a:r>
            <a:r>
              <a:rPr lang="en-US" altLang="zh-CN" b="1" dirty="0" err="1">
                <a:solidFill>
                  <a:srgbClr val="3494BA"/>
                </a:solidFill>
              </a:rPr>
              <a:t>iozone</a:t>
            </a:r>
            <a:r>
              <a:rPr lang="zh-CN" altLang="en-US" b="1" dirty="0">
                <a:solidFill>
                  <a:srgbClr val="3494BA"/>
                </a:solidFill>
              </a:rPr>
              <a:t>总分前列</a:t>
            </a:r>
            <a:endParaRPr lang="zh-CN" altLang="en-US" b="1" dirty="0">
              <a:solidFill>
                <a:srgbClr val="3494BA"/>
              </a:solidFill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利用</a:t>
            </a:r>
            <a:r>
              <a:rPr lang="zh-CN" altLang="en-US" dirty="0">
                <a:solidFill>
                  <a:schemeClr val="accent6"/>
                </a:solidFill>
                <a:sym typeface="+mn-ea"/>
              </a:rPr>
              <a:t>页缓存</a:t>
            </a:r>
            <a:r>
              <a:rPr lang="zh-CN" altLang="en-US" dirty="0">
                <a:sym typeface="+mn-ea"/>
              </a:rPr>
              <a:t>加速</a:t>
            </a:r>
            <a:r>
              <a:rPr lang="en-US" altLang="zh-CN" dirty="0">
                <a:sym typeface="+mn-ea"/>
              </a:rPr>
              <a:t>I/O, </a:t>
            </a:r>
            <a:r>
              <a:rPr lang="zh-CN" altLang="en-US" dirty="0">
                <a:sym typeface="+mn-ea"/>
              </a:rPr>
              <a:t>减少实际的磁盘访问次数，文件系统吞吐量优秀</a:t>
            </a:r>
            <a:endParaRPr lang="zh-CN" altLang="en-US" dirty="0"/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zh-CN" altLang="en-US" dirty="0">
                <a:sym typeface="+mn-ea"/>
              </a:rPr>
              <a:t>优秀的存储驱动和</a:t>
            </a:r>
            <a:r>
              <a:rPr lang="zh-CN" altLang="en-US" dirty="0">
                <a:solidFill>
                  <a:schemeClr val="accent6"/>
                </a:solidFill>
                <a:sym typeface="+mn-ea"/>
              </a:rPr>
              <a:t>硬件协同</a:t>
            </a:r>
            <a:endParaRPr lang="zh-CN" altLang="en-US" dirty="0">
              <a:solidFill>
                <a:schemeClr val="accent6"/>
              </a:solidFill>
            </a:endParaRPr>
          </a:p>
          <a:p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8664" y="2734231"/>
            <a:ext cx="2725185" cy="1729137"/>
          </a:xfrm>
          <a:prstGeom prst="rect">
            <a:avLst/>
          </a:prstGeom>
        </p:spPr>
      </p:pic>
      <p:pic>
        <p:nvPicPr>
          <p:cNvPr id="25" name="图片 2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14397" y="5310338"/>
            <a:ext cx="6317527" cy="1341236"/>
          </a:xfrm>
          <a:prstGeom prst="rect">
            <a:avLst/>
          </a:prstGeom>
        </p:spPr>
      </p:pic>
      <p:pic>
        <p:nvPicPr>
          <p:cNvPr id="26" name="图形 25" descr="文档 纯色填充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59002" y="4438166"/>
            <a:ext cx="426720" cy="426720"/>
          </a:xfrm>
          <a:prstGeom prst="rect">
            <a:avLst/>
          </a:prstGeom>
        </p:spPr>
      </p:pic>
      <p:pic>
        <p:nvPicPr>
          <p:cNvPr id="27" name="图形 26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60189" y="2734231"/>
            <a:ext cx="425533" cy="425533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259002" y="1573434"/>
            <a:ext cx="761174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dirty="0">
                <a:sym typeface="+mn-ea"/>
              </a:rPr>
              <a:t>于 </a:t>
            </a:r>
            <a:r>
              <a:rPr lang="en-US" altLang="zh-CN" dirty="0">
                <a:sym typeface="+mn-ea"/>
              </a:rPr>
              <a:t>2025-06-30</a:t>
            </a:r>
            <a:r>
              <a:rPr lang="zh-CN" altLang="en-US" dirty="0">
                <a:sym typeface="+mn-ea"/>
              </a:rPr>
              <a:t>结束初赛时，所有测例</a:t>
            </a:r>
            <a:r>
              <a:rPr lang="zh-CN" altLang="en-US" dirty="0">
                <a:solidFill>
                  <a:schemeClr val="accent6"/>
                </a:solidFill>
                <a:sym typeface="+mn-ea"/>
              </a:rPr>
              <a:t>总分第一</a:t>
            </a:r>
            <a:r>
              <a:rPr lang="zh-CN" altLang="en-US" dirty="0">
                <a:sym typeface="+mn-ea"/>
              </a:rPr>
              <a:t>，</a:t>
            </a:r>
            <a:r>
              <a:rPr lang="zh-CN" altLang="en-US" b="1" dirty="0">
                <a:solidFill>
                  <a:srgbClr val="FF0000"/>
                </a:solidFill>
                <a:sym typeface="+mn-ea"/>
              </a:rPr>
              <a:t>所有性能测试总分第一</a:t>
            </a:r>
            <a:r>
              <a:rPr lang="zh-CN" altLang="en-US" dirty="0">
                <a:sym typeface="+mn-ea"/>
              </a:rPr>
              <a:t>，</a:t>
            </a:r>
            <a:endParaRPr lang="en-US" altLang="zh-CN" b="1" dirty="0">
              <a:solidFill>
                <a:srgbClr val="FF0000"/>
              </a:solidFill>
            </a:endParaRPr>
          </a:p>
          <a:p>
            <a:pPr algn="l"/>
            <a:r>
              <a:rPr lang="zh-CN" altLang="en-US" b="1" dirty="0">
                <a:solidFill>
                  <a:srgbClr val="3494BA"/>
                </a:solidFill>
                <a:sym typeface="+mn-ea"/>
              </a:rPr>
              <a:t>需要</a:t>
            </a:r>
            <a:r>
              <a:rPr lang="zh-CN" altLang="en-US" b="1" dirty="0">
                <a:solidFill>
                  <a:srgbClr val="3494BA"/>
                </a:solidFill>
                <a:effectLst/>
                <a:latin typeface="-apple-system"/>
                <a:sym typeface="+mn-ea"/>
              </a:rPr>
              <a:t>注意性能得分与测评机的负载有关系，以下有关性能的数据仅供参考</a:t>
            </a:r>
            <a:endParaRPr lang="zh-CN" altLang="en-US" b="1" i="0" dirty="0">
              <a:solidFill>
                <a:srgbClr val="3494BA"/>
              </a:solidFill>
              <a:effectLst/>
              <a:latin typeface="-apple-system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/>
          <p:cNvSpPr txBox="1"/>
          <p:nvPr/>
        </p:nvSpPr>
        <p:spPr>
          <a:xfrm>
            <a:off x="526284" y="977224"/>
            <a:ext cx="10812575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b="1" dirty="0">
                <a:solidFill>
                  <a:srgbClr val="3494BA"/>
                </a:solidFill>
              </a:rPr>
              <a:t>    综合性能表现</a:t>
            </a:r>
            <a:endParaRPr lang="zh-CN" altLang="en-US" b="1" dirty="0">
              <a:solidFill>
                <a:srgbClr val="3494BA"/>
              </a:solidFill>
            </a:endParaRP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altLang="zh-CN" b="1" dirty="0" err="1">
                <a:solidFill>
                  <a:srgbClr val="3494BA"/>
                </a:solidFill>
              </a:rPr>
              <a:t>lmbench</a:t>
            </a:r>
            <a:r>
              <a:rPr lang="zh-CN" altLang="en-US" b="1" dirty="0">
                <a:solidFill>
                  <a:srgbClr val="3494BA"/>
                </a:solidFill>
              </a:rPr>
              <a:t>总分第一，</a:t>
            </a:r>
            <a:r>
              <a:rPr lang="en-US" altLang="zh-CN" b="1" dirty="0" err="1">
                <a:solidFill>
                  <a:srgbClr val="3494BA"/>
                </a:solidFill>
              </a:rPr>
              <a:t>libcbench</a:t>
            </a:r>
            <a:r>
              <a:rPr lang="zh-CN" altLang="en-US" b="1" dirty="0">
                <a:solidFill>
                  <a:srgbClr val="3494BA"/>
                </a:solidFill>
              </a:rPr>
              <a:t>的总分前列</a:t>
            </a:r>
            <a:endParaRPr lang="zh-CN" altLang="en-US" b="1" dirty="0">
              <a:solidFill>
                <a:srgbClr val="3494BA"/>
              </a:solidFill>
            </a:endParaRPr>
          </a:p>
          <a:p>
            <a:pPr marL="114300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execve</a:t>
            </a:r>
            <a:r>
              <a:rPr lang="zh-CN" altLang="en-US" dirty="0"/>
              <a:t>时仅加载必要的</a:t>
            </a:r>
            <a:r>
              <a:rPr lang="en-US" altLang="zh-CN" dirty="0"/>
              <a:t>load</a:t>
            </a:r>
            <a:r>
              <a:rPr lang="zh-CN" altLang="en-US" dirty="0"/>
              <a:t>段和按需加载动态链接器， 同时对于只读段直接共享文件的页缓存</a:t>
            </a:r>
            <a:endParaRPr lang="zh-CN" altLang="en-US" dirty="0"/>
          </a:p>
          <a:p>
            <a:pPr marL="114300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对于懒分配的匿名映射区域进行预测分配</a:t>
            </a:r>
            <a:endParaRPr lang="zh-CN" altLang="en-US" dirty="0"/>
          </a:p>
          <a:p>
            <a:pPr marL="1143000" lvl="2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通过架构为内核开发者保留的页表位实现高效的共享</a:t>
            </a:r>
            <a:r>
              <a:rPr lang="en-US" altLang="zh-CN" dirty="0"/>
              <a:t>/</a:t>
            </a:r>
            <a:r>
              <a:rPr lang="zh-CN" altLang="en-US" dirty="0"/>
              <a:t>私有映射</a:t>
            </a:r>
            <a:endParaRPr lang="zh-CN" altLang="en-US" dirty="0"/>
          </a:p>
          <a:p>
            <a:pPr marL="1143000" lvl="2" indent="-285750">
              <a:buFont typeface="Arial" panose="020B0604020202020204" pitchFamily="34" charset="0"/>
              <a:buChar char="•"/>
            </a:pPr>
            <a:r>
              <a:rPr lang="en-US" altLang="zh-CN" dirty="0" err="1"/>
              <a:t>futex</a:t>
            </a:r>
            <a:r>
              <a:rPr lang="zh-CN" altLang="en-US" dirty="0"/>
              <a:t>用户空间快速锁使用哈希桶管理，实现快速查找，分散热点， 提高并发度</a:t>
            </a:r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526284" y="4026638"/>
            <a:ext cx="7277954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lang="zh-CN" altLang="en-US" b="1" i="0" dirty="0">
                <a:solidFill>
                  <a:srgbClr val="3494BA"/>
                </a:solidFill>
                <a:effectLst/>
                <a:latin typeface="-apple-system"/>
              </a:rPr>
              <a:t>      调度</a:t>
            </a:r>
            <a:endParaRPr lang="zh-CN" altLang="en-US" b="1" i="0" dirty="0">
              <a:solidFill>
                <a:srgbClr val="3494BA"/>
              </a:solidFill>
              <a:effectLst/>
              <a:latin typeface="-apple-system"/>
            </a:endParaRPr>
          </a:p>
          <a:p>
            <a:pPr marL="742950" lvl="1" indent="-285750" algn="l">
              <a:buFont typeface="Arial" panose="020B0604020202020204" pitchFamily="34" charset="0"/>
              <a:buChar char="•"/>
            </a:pPr>
            <a:r>
              <a:rPr lang="en-US" altLang="zh-CN" b="1" i="0" dirty="0" err="1">
                <a:solidFill>
                  <a:srgbClr val="3494BA"/>
                </a:solidFill>
                <a:effectLst/>
                <a:latin typeface="-apple-system"/>
              </a:rPr>
              <a:t>cyclicteset</a:t>
            </a:r>
            <a:r>
              <a:rPr lang="zh-CN" altLang="en-US" b="1" i="0" dirty="0">
                <a:solidFill>
                  <a:srgbClr val="3494BA"/>
                </a:solidFill>
                <a:effectLst/>
                <a:latin typeface="-apple-system"/>
              </a:rPr>
              <a:t>总分第一</a:t>
            </a:r>
            <a:endParaRPr lang="zh-CN" altLang="en-US" b="1" i="0" dirty="0">
              <a:solidFill>
                <a:srgbClr val="3494BA"/>
              </a:solidFill>
              <a:effectLst/>
              <a:latin typeface="-apple-system"/>
            </a:endParaRPr>
          </a:p>
          <a:p>
            <a:pPr marL="1143000" lvl="2" indent="-228600" algn="l">
              <a:buFont typeface="Arial" panose="020B0604020202020204" pitchFamily="34" charset="0"/>
              <a:buChar char="•"/>
            </a:pPr>
            <a:r>
              <a:rPr lang="zh-CN" altLang="en-US" b="0" i="0" dirty="0">
                <a:effectLst/>
                <a:latin typeface="-apple-system"/>
              </a:rPr>
              <a:t>调度延迟低， 同步</a:t>
            </a:r>
            <a:r>
              <a:rPr lang="en-US" altLang="zh-CN" b="0" i="0" dirty="0">
                <a:effectLst/>
                <a:latin typeface="-apple-system"/>
              </a:rPr>
              <a:t>+</a:t>
            </a:r>
            <a:r>
              <a:rPr lang="zh-CN" altLang="en-US" b="0" i="0" dirty="0">
                <a:effectLst/>
                <a:latin typeface="-apple-system"/>
              </a:rPr>
              <a:t>任务上下文保存在栈中的切换开销较小</a:t>
            </a:r>
            <a:endParaRPr lang="zh-CN" altLang="en-US" b="0" i="0" dirty="0">
              <a:effectLst/>
              <a:latin typeface="-apple-system"/>
            </a:endParaRPr>
          </a:p>
          <a:p>
            <a:endParaRPr lang="zh-CN" altLang="en-US" dirty="0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265407" y="2813564"/>
            <a:ext cx="6256562" cy="127265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92012" y="5108656"/>
            <a:ext cx="5281118" cy="1493649"/>
          </a:xfrm>
          <a:prstGeom prst="rect">
            <a:avLst/>
          </a:prstGeom>
        </p:spPr>
      </p:pic>
      <p:pic>
        <p:nvPicPr>
          <p:cNvPr id="16" name="图形 15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84921" y="972243"/>
            <a:ext cx="408231" cy="408231"/>
          </a:xfrm>
          <a:prstGeom prst="rect">
            <a:avLst/>
          </a:prstGeom>
        </p:spPr>
      </p:pic>
      <p:pic>
        <p:nvPicPr>
          <p:cNvPr id="18" name="图形 17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5958" y="4026638"/>
            <a:ext cx="425534" cy="425534"/>
          </a:xfrm>
          <a:prstGeom prst="rect">
            <a:avLst/>
          </a:prstGeom>
        </p:spPr>
      </p:pic>
      <p:sp>
        <p:nvSpPr>
          <p:cNvPr id="10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14" name="TextBox 6"/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rgbClr val="949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7" name="TextBox 9"/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矩形 18"/>
          <p:cNvSpPr/>
          <p:nvPr/>
        </p:nvSpPr>
        <p:spPr>
          <a:xfrm>
            <a:off x="4839773" y="0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  <a:endParaRPr lang="zh-CN" altLang="en-US" sz="1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TextBox 9"/>
          <p:cNvSpPr txBox="1"/>
          <p:nvPr/>
        </p:nvSpPr>
        <p:spPr>
          <a:xfrm>
            <a:off x="7781010" y="25569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21" name="直接连接符 20"/>
          <p:cNvCxnSpPr/>
          <p:nvPr/>
        </p:nvCxnSpPr>
        <p:spPr>
          <a:xfrm>
            <a:off x="9515684" y="255695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矩形 2"/>
          <p:cNvSpPr/>
          <p:nvPr/>
        </p:nvSpPr>
        <p:spPr>
          <a:xfrm rot="5400000">
            <a:off x="4227759" y="-4227756"/>
            <a:ext cx="3736490" cy="12192002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5230731" y="3044202"/>
            <a:ext cx="1549400" cy="1378900"/>
            <a:chOff x="5127859" y="2518592"/>
            <a:chExt cx="1936282" cy="1723208"/>
          </a:xfrm>
        </p:grpSpPr>
        <p:sp>
          <p:nvSpPr>
            <p:cNvPr id="6" name="任意多边形 5"/>
            <p:cNvSpPr/>
            <p:nvPr/>
          </p:nvSpPr>
          <p:spPr>
            <a:xfrm>
              <a:off x="5127859" y="2518592"/>
              <a:ext cx="1936282" cy="1723208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ffectLst>
              <a:outerShdw blurRad="63500"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  <p:sp>
          <p:nvSpPr>
            <p:cNvPr id="7" name="任意多边形 6"/>
            <p:cNvSpPr/>
            <p:nvPr/>
          </p:nvSpPr>
          <p:spPr>
            <a:xfrm>
              <a:off x="5257193" y="2633694"/>
              <a:ext cx="1677614" cy="1493004"/>
            </a:xfrm>
            <a:custGeom>
              <a:avLst/>
              <a:gdLst>
                <a:gd name="connsiteX0" fmla="*/ 576168 w 1961391"/>
                <a:gd name="connsiteY0" fmla="*/ 0 h 1745551"/>
                <a:gd name="connsiteX1" fmla="*/ 863600 w 1961391"/>
                <a:gd name="connsiteY1" fmla="*/ 0 h 1745551"/>
                <a:gd name="connsiteX2" fmla="*/ 1097791 w 1961391"/>
                <a:gd name="connsiteY2" fmla="*/ 0 h 1745551"/>
                <a:gd name="connsiteX3" fmla="*/ 1385223 w 1961391"/>
                <a:gd name="connsiteY3" fmla="*/ 0 h 1745551"/>
                <a:gd name="connsiteX4" fmla="*/ 1539918 w 1961391"/>
                <a:gd name="connsiteY4" fmla="*/ 88854 h 1745551"/>
                <a:gd name="connsiteX5" fmla="*/ 1940980 w 1961391"/>
                <a:gd name="connsiteY5" fmla="*/ 783921 h 1745551"/>
                <a:gd name="connsiteX6" fmla="*/ 1961391 w 1961391"/>
                <a:gd name="connsiteY6" fmla="*/ 872775 h 1745551"/>
                <a:gd name="connsiteX7" fmla="*/ 1940980 w 1961391"/>
                <a:gd name="connsiteY7" fmla="*/ 961629 h 1745551"/>
                <a:gd name="connsiteX8" fmla="*/ 1539918 w 1961391"/>
                <a:gd name="connsiteY8" fmla="*/ 1656697 h 1745551"/>
                <a:gd name="connsiteX9" fmla="*/ 1385223 w 1961391"/>
                <a:gd name="connsiteY9" fmla="*/ 1745551 h 1745551"/>
                <a:gd name="connsiteX10" fmla="*/ 1120460 w 1961391"/>
                <a:gd name="connsiteY10" fmla="*/ 1745551 h 1745551"/>
                <a:gd name="connsiteX11" fmla="*/ 1097791 w 1961391"/>
                <a:gd name="connsiteY11" fmla="*/ 1745551 h 1745551"/>
                <a:gd name="connsiteX12" fmla="*/ 1039896 w 1961391"/>
                <a:gd name="connsiteY12" fmla="*/ 1745551 h 1745551"/>
                <a:gd name="connsiteX13" fmla="*/ 1013340 w 1961391"/>
                <a:gd name="connsiteY13" fmla="*/ 1745551 h 1745551"/>
                <a:gd name="connsiteX14" fmla="*/ 948051 w 1961391"/>
                <a:gd name="connsiteY14" fmla="*/ 1745551 h 1745551"/>
                <a:gd name="connsiteX15" fmla="*/ 921495 w 1961391"/>
                <a:gd name="connsiteY15" fmla="*/ 1745551 h 1745551"/>
                <a:gd name="connsiteX16" fmla="*/ 863600 w 1961391"/>
                <a:gd name="connsiteY16" fmla="*/ 1745551 h 1745551"/>
                <a:gd name="connsiteX17" fmla="*/ 840931 w 1961391"/>
                <a:gd name="connsiteY17" fmla="*/ 1745551 h 1745551"/>
                <a:gd name="connsiteX18" fmla="*/ 576168 w 1961391"/>
                <a:gd name="connsiteY18" fmla="*/ 1745551 h 1745551"/>
                <a:gd name="connsiteX19" fmla="*/ 421473 w 1961391"/>
                <a:gd name="connsiteY19" fmla="*/ 1656697 h 1745551"/>
                <a:gd name="connsiteX20" fmla="*/ 20411 w 1961391"/>
                <a:gd name="connsiteY20" fmla="*/ 961629 h 1745551"/>
                <a:gd name="connsiteX21" fmla="*/ 0 w 1961391"/>
                <a:gd name="connsiteY21" fmla="*/ 872775 h 1745551"/>
                <a:gd name="connsiteX22" fmla="*/ 20411 w 1961391"/>
                <a:gd name="connsiteY22" fmla="*/ 783921 h 1745551"/>
                <a:gd name="connsiteX23" fmla="*/ 421473 w 1961391"/>
                <a:gd name="connsiteY23" fmla="*/ 88854 h 1745551"/>
                <a:gd name="connsiteX24" fmla="*/ 576168 w 1961391"/>
                <a:gd name="connsiteY24" fmla="*/ 0 h 174555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</a:cxnLst>
              <a:rect l="l" t="t" r="r" b="b"/>
              <a:pathLst>
                <a:path w="1961391" h="1745551">
                  <a:moveTo>
                    <a:pt x="576168" y="0"/>
                  </a:moveTo>
                  <a:lnTo>
                    <a:pt x="863600" y="0"/>
                  </a:lnTo>
                  <a:lnTo>
                    <a:pt x="1097791" y="0"/>
                  </a:lnTo>
                  <a:lnTo>
                    <a:pt x="1385223" y="0"/>
                  </a:lnTo>
                  <a:cubicBezTo>
                    <a:pt x="1441086" y="0"/>
                    <a:pt x="1511271" y="40128"/>
                    <a:pt x="1539918" y="88854"/>
                  </a:cubicBezTo>
                  <a:cubicBezTo>
                    <a:pt x="1940980" y="783921"/>
                    <a:pt x="1940980" y="783921"/>
                    <a:pt x="1940980" y="783921"/>
                  </a:cubicBezTo>
                  <a:cubicBezTo>
                    <a:pt x="1954587" y="808285"/>
                    <a:pt x="1961391" y="840530"/>
                    <a:pt x="1961391" y="872775"/>
                  </a:cubicBezTo>
                  <a:cubicBezTo>
                    <a:pt x="1961391" y="905021"/>
                    <a:pt x="1954587" y="937267"/>
                    <a:pt x="1940980" y="961629"/>
                  </a:cubicBezTo>
                  <a:cubicBezTo>
                    <a:pt x="1539918" y="1656697"/>
                    <a:pt x="1539918" y="1656697"/>
                    <a:pt x="1539918" y="1656697"/>
                  </a:cubicBezTo>
                  <a:cubicBezTo>
                    <a:pt x="1511271" y="1705424"/>
                    <a:pt x="1441086" y="1745551"/>
                    <a:pt x="1385223" y="1745551"/>
                  </a:cubicBezTo>
                  <a:cubicBezTo>
                    <a:pt x="1284958" y="1745551"/>
                    <a:pt x="1197225" y="1745551"/>
                    <a:pt x="1120460" y="1745551"/>
                  </a:cubicBezTo>
                  <a:lnTo>
                    <a:pt x="1097791" y="1745551"/>
                  </a:lnTo>
                  <a:lnTo>
                    <a:pt x="1039896" y="1745551"/>
                  </a:lnTo>
                  <a:lnTo>
                    <a:pt x="1013340" y="1745551"/>
                  </a:lnTo>
                  <a:lnTo>
                    <a:pt x="948051" y="1745551"/>
                  </a:lnTo>
                  <a:lnTo>
                    <a:pt x="921495" y="1745551"/>
                  </a:lnTo>
                  <a:lnTo>
                    <a:pt x="863600" y="1745551"/>
                  </a:lnTo>
                  <a:lnTo>
                    <a:pt x="840931" y="1745551"/>
                  </a:lnTo>
                  <a:cubicBezTo>
                    <a:pt x="764166" y="1745551"/>
                    <a:pt x="676433" y="1745551"/>
                    <a:pt x="576168" y="1745551"/>
                  </a:cubicBezTo>
                  <a:cubicBezTo>
                    <a:pt x="520305" y="1745551"/>
                    <a:pt x="450120" y="1705424"/>
                    <a:pt x="421473" y="1656697"/>
                  </a:cubicBezTo>
                  <a:cubicBezTo>
                    <a:pt x="421473" y="1656697"/>
                    <a:pt x="421473" y="1656697"/>
                    <a:pt x="20411" y="961629"/>
                  </a:cubicBezTo>
                  <a:cubicBezTo>
                    <a:pt x="6804" y="937267"/>
                    <a:pt x="0" y="905021"/>
                    <a:pt x="0" y="872775"/>
                  </a:cubicBezTo>
                  <a:cubicBezTo>
                    <a:pt x="0" y="840530"/>
                    <a:pt x="6804" y="808285"/>
                    <a:pt x="20411" y="783921"/>
                  </a:cubicBezTo>
                  <a:cubicBezTo>
                    <a:pt x="20411" y="783921"/>
                    <a:pt x="20411" y="783921"/>
                    <a:pt x="421473" y="88854"/>
                  </a:cubicBezTo>
                  <a:cubicBezTo>
                    <a:pt x="450120" y="40128"/>
                    <a:pt x="520305" y="0"/>
                    <a:pt x="576168" y="0"/>
                  </a:cubicBezTo>
                  <a:close/>
                </a:path>
              </a:pathLst>
            </a:custGeom>
            <a:solidFill>
              <a:srgbClr val="9CC5F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wrap="square" rtlCol="0" anchor="ctr">
              <a:noAutofit/>
            </a:bodyPr>
            <a:lstStyle/>
            <a:p>
              <a:pPr algn="ctr"/>
              <a:endParaRPr lang="zh-CN" altLang="en-US" sz="2590"/>
            </a:p>
          </p:txBody>
        </p:sp>
      </p:grpSp>
      <p:sp>
        <p:nvSpPr>
          <p:cNvPr id="8" name="文本框 7"/>
          <p:cNvSpPr txBox="1"/>
          <p:nvPr/>
        </p:nvSpPr>
        <p:spPr>
          <a:xfrm>
            <a:off x="5491220" y="3502820"/>
            <a:ext cx="102842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Part.3</a:t>
            </a:r>
            <a:endParaRPr lang="en-US" altLang="zh-CN" sz="24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3327401" y="4789616"/>
            <a:ext cx="5537198" cy="707886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zh-CN" altLang="en-US" sz="4000" b="1" spc="600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4000" b="1" spc="600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1" name="图片 10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91345" y="1592254"/>
            <a:ext cx="3943455" cy="922936"/>
          </a:xfrm>
          <a:prstGeom prst="rect">
            <a:avLst/>
          </a:prstGeom>
        </p:spPr>
      </p:pic>
    </p:spTree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963;p81"/>
          <p:cNvSpPr/>
          <p:nvPr/>
        </p:nvSpPr>
        <p:spPr>
          <a:xfrm flipH="1">
            <a:off x="3576133" y="4910412"/>
            <a:ext cx="880400" cy="88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0" name="Google Shape;962;p81"/>
          <p:cNvSpPr/>
          <p:nvPr/>
        </p:nvSpPr>
        <p:spPr>
          <a:xfrm flipH="1">
            <a:off x="3576133" y="3331312"/>
            <a:ext cx="880400" cy="88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1" name="Google Shape;961;p81"/>
          <p:cNvSpPr/>
          <p:nvPr/>
        </p:nvSpPr>
        <p:spPr>
          <a:xfrm flipH="1">
            <a:off x="3576133" y="1752212"/>
            <a:ext cx="880400" cy="88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3" name="Google Shape;960;p81"/>
          <p:cNvSpPr/>
          <p:nvPr/>
        </p:nvSpPr>
        <p:spPr>
          <a:xfrm>
            <a:off x="4927600" y="2603078"/>
            <a:ext cx="2336800" cy="2336800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txBody>
          <a:bodyPr spcFirstLastPara="1" wrap="square" lIns="0" tIns="121900" rIns="0" bIns="121900" anchor="ctr" anchorCtr="0">
            <a:noAutofit/>
          </a:bodyPr>
          <a:lstStyle/>
          <a:p>
            <a:pPr algn="ctr">
              <a:lnSpc>
                <a:spcPct val="125000"/>
              </a:lnSpc>
              <a:buClr>
                <a:srgbClr val="000000"/>
              </a:buClr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 Medium"/>
              </a:rPr>
              <a:t>五大模块</a:t>
            </a:r>
            <a:endParaRPr lang="zh-CN" altLang="en-US"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/>
            </a:endParaRPr>
          </a:p>
        </p:txBody>
      </p:sp>
      <p:sp>
        <p:nvSpPr>
          <p:cNvPr id="14" name="Google Shape;964;p81"/>
          <p:cNvSpPr/>
          <p:nvPr/>
        </p:nvSpPr>
        <p:spPr>
          <a:xfrm flipH="1">
            <a:off x="7735467" y="1752212"/>
            <a:ext cx="880400" cy="88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6" name="Google Shape;966;p81"/>
          <p:cNvSpPr/>
          <p:nvPr/>
        </p:nvSpPr>
        <p:spPr>
          <a:xfrm flipH="1">
            <a:off x="7735467" y="4910412"/>
            <a:ext cx="880400" cy="880400"/>
          </a:xfrm>
          <a:prstGeom prst="ellipse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defTabSz="1219200">
              <a:buClr>
                <a:srgbClr val="000000"/>
              </a:buClr>
            </a:pPr>
            <a:endParaRPr sz="1865" kern="0" dirty="0">
              <a:solidFill>
                <a:srgbClr val="000000"/>
              </a:solidFill>
              <a:latin typeface="Arial" panose="020B0604020202020204"/>
              <a:cs typeface="Arial" panose="020B0604020202020204"/>
              <a:sym typeface="Arial" panose="020B0604020202020204"/>
            </a:endParaRPr>
          </a:p>
        </p:txBody>
      </p:sp>
      <p:sp>
        <p:nvSpPr>
          <p:cNvPr id="19" name="Google Shape;971;p81"/>
          <p:cNvSpPr txBox="1"/>
          <p:nvPr/>
        </p:nvSpPr>
        <p:spPr>
          <a:xfrm flipH="1">
            <a:off x="8732705" y="1906062"/>
            <a:ext cx="25076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25000"/>
              </a:lnSpc>
              <a:buClr>
                <a:srgbClr val="000000"/>
              </a:buClr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 ExtraBold"/>
              </a:rPr>
              <a:t>文件系统</a:t>
            </a:r>
            <a:endParaRPr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ontserrat ExtraBold"/>
            </a:endParaRPr>
          </a:p>
        </p:txBody>
      </p:sp>
      <p:sp>
        <p:nvSpPr>
          <p:cNvPr id="20" name="Google Shape;973;p81"/>
          <p:cNvSpPr txBox="1"/>
          <p:nvPr/>
        </p:nvSpPr>
        <p:spPr>
          <a:xfrm>
            <a:off x="950852" y="1906676"/>
            <a:ext cx="25080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indent="304800" algn="r">
              <a:lnSpc>
                <a:spcPct val="125000"/>
              </a:lnSpc>
              <a:buClr>
                <a:srgbClr val="000000"/>
              </a:buClr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 ExtraBold"/>
              </a:rPr>
              <a:t>内存分布</a:t>
            </a:r>
            <a:endParaRPr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ontserrat ExtraBold"/>
            </a:endParaRPr>
          </a:p>
        </p:txBody>
      </p:sp>
      <p:sp>
        <p:nvSpPr>
          <p:cNvPr id="21" name="Google Shape;975;p81"/>
          <p:cNvSpPr txBox="1"/>
          <p:nvPr/>
        </p:nvSpPr>
        <p:spPr>
          <a:xfrm>
            <a:off x="951252" y="3504954"/>
            <a:ext cx="2508000" cy="533600"/>
          </a:xfrm>
          <a:prstGeom prst="rect">
            <a:avLst/>
          </a:prstGeom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indent="304800" algn="r">
              <a:lnSpc>
                <a:spcPct val="125000"/>
              </a:lnSpc>
              <a:buClr>
                <a:srgbClr val="000000"/>
              </a:buClr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 ExtraBold"/>
              </a:rPr>
              <a:t>任务管理</a:t>
            </a:r>
            <a:endParaRPr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ontserrat ExtraBold"/>
            </a:endParaRPr>
          </a:p>
        </p:txBody>
      </p:sp>
      <p:sp>
        <p:nvSpPr>
          <p:cNvPr id="22" name="Google Shape;977;p81"/>
          <p:cNvSpPr txBox="1"/>
          <p:nvPr/>
        </p:nvSpPr>
        <p:spPr>
          <a:xfrm flipH="1">
            <a:off x="8733148" y="5083812"/>
            <a:ext cx="25076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>
              <a:lnSpc>
                <a:spcPct val="125000"/>
              </a:lnSpc>
              <a:buClr>
                <a:srgbClr val="000000"/>
              </a:buClr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 ExtraBold"/>
              </a:rPr>
              <a:t>信号机制</a:t>
            </a:r>
            <a:endParaRPr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ontserrat ExtraBold"/>
            </a:endParaRPr>
          </a:p>
        </p:txBody>
      </p:sp>
      <p:sp>
        <p:nvSpPr>
          <p:cNvPr id="24" name="Google Shape;979;p81"/>
          <p:cNvSpPr txBox="1"/>
          <p:nvPr/>
        </p:nvSpPr>
        <p:spPr>
          <a:xfrm>
            <a:off x="951252" y="5083812"/>
            <a:ext cx="2508000" cy="53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pPr indent="304800" algn="r">
              <a:lnSpc>
                <a:spcPct val="125000"/>
              </a:lnSpc>
              <a:buClr>
                <a:srgbClr val="000000"/>
              </a:buClr>
            </a:pPr>
            <a:r>
              <a:rPr lang="zh-CN" altLang="en-US" sz="2400" b="1" dirty="0">
                <a:solidFill>
                  <a:srgbClr val="0070C0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Montserrat ExtraBold"/>
              </a:rPr>
              <a:t>网络设计</a:t>
            </a:r>
            <a:endParaRPr sz="2400" b="1" dirty="0">
              <a:solidFill>
                <a:srgbClr val="0070C0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Montserrat ExtraBold"/>
            </a:endParaRPr>
          </a:p>
        </p:txBody>
      </p:sp>
      <p:cxnSp>
        <p:nvCxnSpPr>
          <p:cNvPr id="27" name="Google Shape;980;p81"/>
          <p:cNvCxnSpPr>
            <a:stCxn id="11" idx="2"/>
            <a:endCxn id="13" idx="2"/>
          </p:cNvCxnSpPr>
          <p:nvPr/>
        </p:nvCxnSpPr>
        <p:spPr>
          <a:xfrm>
            <a:off x="4456533" y="2192412"/>
            <a:ext cx="471200" cy="1579200"/>
          </a:xfrm>
          <a:prstGeom prst="bentConnector3">
            <a:avLst>
              <a:gd name="adj1" fmla="val 49986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32" name="Google Shape;981;p81"/>
          <p:cNvCxnSpPr>
            <a:stCxn id="3" idx="2"/>
            <a:endCxn id="13" idx="2"/>
          </p:cNvCxnSpPr>
          <p:nvPr/>
        </p:nvCxnSpPr>
        <p:spPr>
          <a:xfrm rot="10800000" flipH="1">
            <a:off x="4456533" y="3771412"/>
            <a:ext cx="471200" cy="1579200"/>
          </a:xfrm>
          <a:prstGeom prst="bentConnector3">
            <a:avLst>
              <a:gd name="adj1" fmla="val 49986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43" name="Google Shape;982;p81"/>
          <p:cNvCxnSpPr>
            <a:stCxn id="14" idx="6"/>
            <a:endCxn id="13" idx="6"/>
          </p:cNvCxnSpPr>
          <p:nvPr/>
        </p:nvCxnSpPr>
        <p:spPr>
          <a:xfrm flipH="1">
            <a:off x="7264267" y="2192412"/>
            <a:ext cx="471200" cy="1579200"/>
          </a:xfrm>
          <a:prstGeom prst="bentConnector3">
            <a:avLst>
              <a:gd name="adj1" fmla="val 49986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44" name="Google Shape;983;p81"/>
          <p:cNvCxnSpPr>
            <a:stCxn id="16" idx="6"/>
            <a:endCxn id="13" idx="6"/>
          </p:cNvCxnSpPr>
          <p:nvPr/>
        </p:nvCxnSpPr>
        <p:spPr>
          <a:xfrm rot="10800000">
            <a:off x="7264267" y="3771412"/>
            <a:ext cx="471200" cy="1579200"/>
          </a:xfrm>
          <a:prstGeom prst="bentConnector3">
            <a:avLst>
              <a:gd name="adj1" fmla="val 49986"/>
            </a:avLst>
          </a:prstGeom>
          <a:noFill/>
          <a:ln w="381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cxnSp>
        <p:nvCxnSpPr>
          <p:cNvPr id="45" name="Google Shape;984;p81"/>
          <p:cNvCxnSpPr>
            <a:stCxn id="10" idx="2"/>
            <a:endCxn id="13" idx="2"/>
          </p:cNvCxnSpPr>
          <p:nvPr/>
        </p:nvCxnSpPr>
        <p:spPr>
          <a:xfrm>
            <a:off x="4456533" y="3771512"/>
            <a:ext cx="471200" cy="0"/>
          </a:xfrm>
          <a:prstGeom prst="straightConnector1">
            <a:avLst/>
          </a:prstGeom>
          <a:noFill/>
          <a:ln w="38100" cap="flat" cmpd="sng">
            <a:solidFill>
              <a:schemeClr val="accent1"/>
            </a:solidFill>
            <a:prstDash val="solid"/>
            <a:miter lim="8000"/>
            <a:headEnd type="none" w="med" len="med"/>
            <a:tailEnd type="none" w="med" len="med"/>
          </a:ln>
        </p:spPr>
      </p:cxnSp>
      <p:pic>
        <p:nvPicPr>
          <p:cNvPr id="47" name="图形 46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p:blipFill>
        <p:spPr>
          <a:xfrm>
            <a:off x="3729983" y="1906062"/>
            <a:ext cx="572700" cy="572700"/>
          </a:xfrm>
          <a:prstGeom prst="rect">
            <a:avLst/>
          </a:prstGeom>
        </p:spPr>
      </p:pic>
      <p:pic>
        <p:nvPicPr>
          <p:cNvPr id="48" name="图形 4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48363" y="3504270"/>
            <a:ext cx="534284" cy="534284"/>
          </a:xfrm>
          <a:prstGeom prst="rect">
            <a:avLst/>
          </a:prstGeom>
        </p:spPr>
      </p:pic>
      <p:pic>
        <p:nvPicPr>
          <p:cNvPr id="49" name="图形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3749915" y="5064262"/>
            <a:ext cx="572700" cy="572700"/>
          </a:xfrm>
          <a:prstGeom prst="rect">
            <a:avLst/>
          </a:prstGeom>
        </p:spPr>
      </p:pic>
      <p:pic>
        <p:nvPicPr>
          <p:cNvPr id="50" name="图形 49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7922250" y="1941380"/>
            <a:ext cx="501352" cy="501352"/>
          </a:xfrm>
          <a:prstGeom prst="rect">
            <a:avLst/>
          </a:prstGeom>
        </p:spPr>
      </p:pic>
      <p:pic>
        <p:nvPicPr>
          <p:cNvPr id="52" name="图形 51"/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7889316" y="5064262"/>
            <a:ext cx="572701" cy="572701"/>
          </a:xfrm>
          <a:prstGeom prst="rect">
            <a:avLst/>
          </a:prstGeom>
        </p:spPr>
      </p:pic>
      <p:sp>
        <p:nvSpPr>
          <p:cNvPr id="18" name="矩形 4"/>
          <p:cNvSpPr/>
          <p:nvPr/>
        </p:nvSpPr>
        <p:spPr>
          <a:xfrm>
            <a:off x="0" y="0"/>
            <a:ext cx="12192000" cy="792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  <a:effectLst>
            <a:outerShdw blurRad="228600" dist="50800" dir="5400000" algn="t" rotWithShape="0">
              <a:prstClr val="black">
                <a:alpha val="29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880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8778" y="59069"/>
            <a:ext cx="2425903" cy="673862"/>
          </a:xfrm>
          <a:prstGeom prst="rect">
            <a:avLst/>
          </a:prstGeom>
        </p:spPr>
      </p:pic>
      <p:sp>
        <p:nvSpPr>
          <p:cNvPr id="26" name="TextBox 6"/>
          <p:cNvSpPr txBox="1"/>
          <p:nvPr/>
        </p:nvSpPr>
        <p:spPr>
          <a:xfrm>
            <a:off x="3265407" y="206426"/>
            <a:ext cx="1344000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rgbClr val="949494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系统架构</a:t>
            </a:r>
            <a:endParaRPr lang="zh-CN" altLang="en-US" sz="1600" b="1" dirty="0">
              <a:solidFill>
                <a:srgbClr val="949494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8" name="TextBox 9"/>
          <p:cNvSpPr txBox="1"/>
          <p:nvPr/>
        </p:nvSpPr>
        <p:spPr>
          <a:xfrm>
            <a:off x="9986505" y="206426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总结与后续计划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6850575" y="-6044"/>
            <a:ext cx="2742822" cy="792000"/>
          </a:xfrm>
          <a:prstGeom prst="rect">
            <a:avLst/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1600" b="1" dirty="0">
                <a:solidFill>
                  <a:srgbClr val="F2F2F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模块设计</a:t>
            </a:r>
            <a:endParaRPr lang="zh-CN" altLang="en-US" sz="1600" b="1" dirty="0">
              <a:solidFill>
                <a:srgbClr val="F2F2F2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TextBox 9"/>
          <p:cNvSpPr txBox="1"/>
          <p:nvPr/>
        </p:nvSpPr>
        <p:spPr>
          <a:xfrm>
            <a:off x="5155814" y="206425"/>
            <a:ext cx="1533086" cy="343159"/>
          </a:xfrm>
          <a:prstGeom prst="rect">
            <a:avLst/>
          </a:prstGeom>
          <a:noFill/>
        </p:spPr>
        <p:txBody>
          <a:bodyPr wrap="square" lIns="0" tIns="48000" rIns="0" bIns="48000" rtlCol="0">
            <a:spAutoFit/>
          </a:bodyPr>
          <a:lstStyle/>
          <a:p>
            <a:pPr algn="ctr"/>
            <a:r>
              <a:rPr lang="zh-CN" altLang="en-US" sz="1600" b="1" dirty="0">
                <a:solidFill>
                  <a:schemeClr val="bg1">
                    <a:lumMod val="5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系统优势</a:t>
            </a:r>
            <a:endParaRPr lang="zh-CN" altLang="en-US" sz="1600" b="1" dirty="0">
              <a:solidFill>
                <a:schemeClr val="bg1">
                  <a:lumMod val="5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4924380" y="249652"/>
            <a:ext cx="0" cy="280609"/>
          </a:xfrm>
          <a:prstGeom prst="line">
            <a:avLst/>
          </a:prstGeom>
          <a:ln>
            <a:solidFill>
              <a:srgbClr val="A6A6A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p:transition/>
</p:sld>
</file>

<file path=ppt/tags/tag1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10.xml><?xml version="1.0" encoding="utf-8"?>
<p:tagLst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11.xml><?xml version="1.0" encoding="utf-8"?>
<p:tagLst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12.xml><?xml version="1.0" encoding="utf-8"?>
<p:tagLst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13.xml><?xml version="1.0" encoding="utf-8"?>
<p:tagLst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14.xml><?xml version="1.0" encoding="utf-8"?>
<p:tagLst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15.xml><?xml version="1.0" encoding="utf-8"?>
<p:tagLst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16.xml><?xml version="1.0" encoding="utf-8"?>
<p:tagLst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17.xml><?xml version="1.0" encoding="utf-8"?>
<p:tagLst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18.xml><?xml version="1.0" encoding="utf-8"?>
<p:tagLst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19.xml><?xml version="1.0" encoding="utf-8"?>
<p:tagLst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2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20.xml><?xml version="1.0" encoding="utf-8"?>
<p:tagLst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21.xml><?xml version="1.0" encoding="utf-8"?>
<p:tagLst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22.xml><?xml version="1.0" encoding="utf-8"?>
<p:tagLst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23.xml><?xml version="1.0" encoding="utf-8"?>
<p:tagLst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24.xml><?xml version="1.0" encoding="utf-8"?>
<p:tagLst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25.xml><?xml version="1.0" encoding="utf-8"?>
<p:tagLst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26.xml><?xml version="1.0" encoding="utf-8"?>
<p:tagLst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27.xml><?xml version="1.0" encoding="utf-8"?>
<p:tagLst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28.xml><?xml version="1.0" encoding="utf-8"?>
<p:tagLst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29.xml><?xml version="1.0" encoding="utf-8"?>
<p:tagLst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.xml><?xml version="1.0" encoding="utf-8"?>
<p:tagLst xmlns:p="http://schemas.openxmlformats.org/presentationml/2006/main">
  <p:tag name="KSO_WM_DIAGRAM_VIRTUALLY_FRAME" val="{&quot;height&quot;:37.08110236220482,&quot;left&quot;:272.63385826771656,&quot;top&quot;:441.50889763779526,&quot;width&quot;:459.1532283464567}"/>
</p:tagLst>
</file>

<file path=ppt/tags/tag30.xml><?xml version="1.0" encoding="utf-8"?>
<p:tagLst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1.xml><?xml version="1.0" encoding="utf-8"?>
<p:tagLst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2.xml><?xml version="1.0" encoding="utf-8"?>
<p:tagLst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3.xml><?xml version="1.0" encoding="utf-8"?>
<p:tagLst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4.xml><?xml version="1.0" encoding="utf-8"?>
<p:tagLst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5.xml><?xml version="1.0" encoding="utf-8"?>
<p:tagLst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6.xml><?xml version="1.0" encoding="utf-8"?>
<p:tagLst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7.xml><?xml version="1.0" encoding="utf-8"?>
<p:tagLst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8.xml><?xml version="1.0" encoding="utf-8"?>
<p:tagLst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39.xml><?xml version="1.0" encoding="utf-8"?>
<p:tagLst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4.xml><?xml version="1.0" encoding="utf-8"?>
<p:tagLst xmlns:p="http://schemas.openxmlformats.org/presentationml/2006/main">
  <p:tag name="KSO_WM_DIAGRAM_VIRTUALLY_FRAME" val="{&quot;height&quot;:37.08110236220482,&quot;left&quot;:272.63385826771656,&quot;top&quot;:441.50889763779526,&quot;width&quot;:459.1532283464567}"/>
</p:tagLst>
</file>

<file path=ppt/tags/tag40.xml><?xml version="1.0" encoding="utf-8"?>
<p:tagLst xmlns:p="http://schemas.openxmlformats.org/presentationml/2006/main">
  <p:tag name="KSO_WM_DIAGRAM_VIRTUALLY_FRAME" val="{&quot;height&quot;:363.7203937007873,&quot;left&quot;:116.54173228346455,&quot;top&quot;:170.9959842519685,&quot;width&quot;:721.8856692913386}"/>
</p:tagLst>
</file>

<file path=ppt/tags/tag41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42.xml><?xml version="1.0" encoding="utf-8"?>
<p:tagLst xmlns:p="http://schemas.openxmlformats.org/presentationml/2006/main">
  <p:tag name="MH" val="20151121191650"/>
  <p:tag name="MH_LIBRARY" val="GRAPHIC"/>
  <p:tag name="MH_TYPE" val="Other"/>
  <p:tag name="MH_ORDER" val="8"/>
</p:tagLst>
</file>

<file path=ppt/tags/tag5.xml><?xml version="1.0" encoding="utf-8"?>
<p:tagLst xmlns:p="http://schemas.openxmlformats.org/presentationml/2006/main">
  <p:tag name="KSO_WM_DIAGRAM_VIRTUALLY_FRAME" val="{&quot;height&quot;:37.08110236220482,&quot;left&quot;:272.63385826771656,&quot;top&quot;:441.50889763779526,&quot;width&quot;:459.1532283464567}"/>
</p:tagLst>
</file>

<file path=ppt/tags/tag6.xml><?xml version="1.0" encoding="utf-8"?>
<p:tagLst xmlns:p="http://schemas.openxmlformats.org/presentationml/2006/main">
  <p:tag name="KSO_WM_DIAGRAM_VIRTUALLY_FRAME" val="{&quot;height&quot;:37.08110236220482,&quot;left&quot;:272.63385826771656,&quot;top&quot;:441.50889763779526,&quot;width&quot;:459.1532283464567}"/>
</p:tagLst>
</file>

<file path=ppt/tags/tag7.xml><?xml version="1.0" encoding="utf-8"?>
<p:tagLst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8.xml><?xml version="1.0" encoding="utf-8"?>
<p:tagLst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ags/tag9.xml><?xml version="1.0" encoding="utf-8"?>
<p:tagLst xmlns:p="http://schemas.openxmlformats.org/presentationml/2006/main">
  <p:tag name="KSO_WM_DIAGRAM_VIRTUALLY_FRAME" val="{&quot;height&quot;:382.69566929133856,&quot;left&quot;:31.161417322834644,&quot;top&quot;:128.66669291338582,&quot;width&quot;:474.0573228346457}"/>
</p:tagLst>
</file>

<file path=ppt/theme/theme1.xml><?xml version="1.0" encoding="utf-8"?>
<a:theme xmlns:a="http://schemas.openxmlformats.org/drawingml/2006/main" name="Office 主题​​">
  <a:themeElements>
    <a:clrScheme name="蓝绿色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5337</Words>
  <Application>WPS 演示</Application>
  <PresentationFormat>宽屏</PresentationFormat>
  <Paragraphs>591</Paragraphs>
  <Slides>33</Slides>
  <Notes>32</Notes>
  <HiddenSlides>0</HiddenSlides>
  <MMClips>1</MMClips>
  <ScaleCrop>false</ScaleCrop>
  <HeadingPairs>
    <vt:vector size="6" baseType="variant">
      <vt:variant>
        <vt:lpstr>已用的字体</vt:lpstr>
      </vt:variant>
      <vt:variant>
        <vt:i4>15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33</vt:i4>
      </vt:variant>
    </vt:vector>
  </HeadingPairs>
  <TitlesOfParts>
    <vt:vector size="49" baseType="lpstr">
      <vt:lpstr>Arial</vt:lpstr>
      <vt:lpstr>宋体</vt:lpstr>
      <vt:lpstr>Wingdings</vt:lpstr>
      <vt:lpstr>微软雅黑</vt:lpstr>
      <vt:lpstr>Impact MT Std</vt:lpstr>
      <vt:lpstr>-apple-system</vt:lpstr>
      <vt:lpstr>Segoe Print</vt:lpstr>
      <vt:lpstr>Arial</vt:lpstr>
      <vt:lpstr>Montserrat Medium</vt:lpstr>
      <vt:lpstr>Montserrat ExtraBold</vt:lpstr>
      <vt:lpstr>等线</vt:lpstr>
      <vt:lpstr>Arial Unicode MS</vt:lpstr>
      <vt:lpstr>等线 Light</vt:lpstr>
      <vt:lpstr>Consolas</vt:lpstr>
      <vt:lpstr>Times New Roman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答辩-19</dc:title>
  <dc:creator>LP</dc:creator>
  <cp:lastModifiedBy>李昕昊</cp:lastModifiedBy>
  <cp:revision>181</cp:revision>
  <dcterms:created xsi:type="dcterms:W3CDTF">2016-11-24T09:20:00Z</dcterms:created>
  <dcterms:modified xsi:type="dcterms:W3CDTF">2025-06-30T11:56:04Z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2052-12.1.0.21915</vt:lpwstr>
  </property>
  <property fmtid="{D5CDD505-2E9C-101B-9397-08002B2CF9AE}" pid="3" name="ICV">
    <vt:lpwstr>1A3D91E6F88B4413B2B540E086EFB662_12</vt:lpwstr>
  </property>
</Properties>
</file>